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6858000" cx="12192000"/>
  <p:notesSz cx="6858000" cy="9144000"/>
  <p:embeddedFontLst>
    <p:embeddedFont>
      <p:font typeface="Play"/>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hK96y8i6lYnh/Gfd7EALkxSyoD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lay-regular.fntdata"/><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font" Target="fonts/Play-bold.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e0e19b55bf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g2e0e19b55bf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e15a254684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g2e15a254684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e15a25468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g2e15a25468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e15a254684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g2e15a254684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e15a254684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g2e15a254684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e15a254684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g2e15a254684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e15a254684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g2e15a254684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e15a254684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g2e15a254684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 name="Google Shape;9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e15a254684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g2e15a254684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e1afe17104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g2e1afe17104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e15a254684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g2e15a254684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e15a254684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5" name="Google Shape;275;g2e15a254684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 name="Google Shape;10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 name="Google Shape;11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e0e19b55bf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 name="Google Shape;119;g2e0e19b55bf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Da pojasnimo- fokusirana je na uobličavanje i prikaz nečijeg iskustva. </a:t>
            </a:r>
            <a:endParaRPr/>
          </a:p>
          <a:p>
            <a:pPr indent="0" lvl="0" marL="0" rtl="0" algn="l">
              <a:lnSpc>
                <a:spcPct val="100000"/>
              </a:lnSpc>
              <a:spcBef>
                <a:spcPts val="0"/>
              </a:spcBef>
              <a:spcAft>
                <a:spcPts val="0"/>
              </a:spcAft>
              <a:buSzPts val="1400"/>
              <a:buNone/>
            </a:pPr>
            <a:r>
              <a:t/>
            </a:r>
            <a:endParaRPr/>
          </a:p>
        </p:txBody>
      </p:sp>
      <p:sp>
        <p:nvSpPr>
          <p:cNvPr id="126" name="Google Shape;12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S"/>
              <a:t>Da pojasnimo- </a:t>
            </a:r>
            <a:r>
              <a:rPr lang="es-ES"/>
              <a:t>fokusirana je na uobličavanje i prikaz nečijeg iskustva. </a:t>
            </a:r>
            <a:endParaRPr/>
          </a:p>
          <a:p>
            <a:pPr indent="0" lvl="0" marL="0" rtl="0" algn="l">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34" name="Google Shape;13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 name="Google Shape;14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 name="Google Shape;14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0" name="Google Shape;30;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7"/>
          <p:cNvSpPr/>
          <p:nvPr>
            <p:ph idx="2" type="pic"/>
          </p:nvPr>
        </p:nvSpPr>
        <p:spPr>
          <a:xfrm>
            <a:off x="5183188" y="987425"/>
            <a:ext cx="6172200" cy="4873625"/>
          </a:xfrm>
          <a:prstGeom prst="rect">
            <a:avLst/>
          </a:prstGeom>
          <a:noFill/>
          <a:ln>
            <a:noFill/>
          </a:ln>
        </p:spPr>
      </p:sp>
      <p:sp>
        <p:nvSpPr>
          <p:cNvPr id="68" name="Google Shape;68;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5.png"/><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132600" y="1906850"/>
            <a:ext cx="6921600" cy="2925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6000"/>
              <a:buFont typeface="Play"/>
              <a:buNone/>
            </a:pPr>
            <a:r>
              <a:rPr b="1" lang="es-ES" sz="5000">
                <a:solidFill>
                  <a:srgbClr val="0070C0"/>
                </a:solidFill>
                <a:latin typeface="Arial"/>
                <a:ea typeface="Arial"/>
                <a:cs typeface="Arial"/>
                <a:sym typeface="Arial"/>
              </a:rPr>
              <a:t>Upoznajmo trening materijale-dramske tehnike</a:t>
            </a:r>
            <a:endParaRPr b="1" sz="5000">
              <a:solidFill>
                <a:srgbClr val="0070C0"/>
              </a:solidFill>
              <a:latin typeface="Arial"/>
              <a:ea typeface="Arial"/>
              <a:cs typeface="Arial"/>
              <a:sym typeface="Arial"/>
            </a:endParaRPr>
          </a:p>
        </p:txBody>
      </p:sp>
      <p:sp>
        <p:nvSpPr>
          <p:cNvPr id="89" name="Google Shape;89;p1"/>
          <p:cNvSpPr txBox="1"/>
          <p:nvPr>
            <p:ph idx="11" type="ftr"/>
          </p:nvPr>
        </p:nvSpPr>
        <p:spPr>
          <a:xfrm>
            <a:off x="-11801680" y="17533587"/>
            <a:ext cx="1311097" cy="29428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p:txBody>
      </p:sp>
      <p:pic>
        <p:nvPicPr>
          <p:cNvPr id="90" name="Google Shape;90;p1"/>
          <p:cNvPicPr preferRelativeResize="0"/>
          <p:nvPr/>
        </p:nvPicPr>
        <p:blipFill rotWithShape="1">
          <a:blip r:embed="rId3">
            <a:alphaModFix/>
          </a:blip>
          <a:srcRect b="0" l="0" r="0" t="0"/>
          <a:stretch/>
        </p:blipFill>
        <p:spPr>
          <a:xfrm>
            <a:off x="-16384808" y="10040586"/>
            <a:ext cx="15722224" cy="637180"/>
          </a:xfrm>
          <a:prstGeom prst="rect">
            <a:avLst/>
          </a:prstGeom>
          <a:noFill/>
          <a:ln>
            <a:noFill/>
          </a:ln>
        </p:spPr>
      </p:pic>
      <p:pic>
        <p:nvPicPr>
          <p:cNvPr id="91" name="Google Shape;91;p1"/>
          <p:cNvPicPr preferRelativeResize="0"/>
          <p:nvPr/>
        </p:nvPicPr>
        <p:blipFill rotWithShape="1">
          <a:blip r:embed="rId4">
            <a:alphaModFix/>
          </a:blip>
          <a:srcRect b="0" l="0" r="0" t="0"/>
          <a:stretch/>
        </p:blipFill>
        <p:spPr>
          <a:xfrm>
            <a:off x="404127" y="5534787"/>
            <a:ext cx="2347450" cy="1124825"/>
          </a:xfrm>
          <a:prstGeom prst="rect">
            <a:avLst/>
          </a:prstGeom>
          <a:noFill/>
          <a:ln>
            <a:noFill/>
          </a:ln>
        </p:spPr>
      </p:pic>
      <p:pic>
        <p:nvPicPr>
          <p:cNvPr id="92" name="Google Shape;92;p1"/>
          <p:cNvPicPr preferRelativeResize="0"/>
          <p:nvPr/>
        </p:nvPicPr>
        <p:blipFill rotWithShape="1">
          <a:blip r:embed="rId5">
            <a:alphaModFix/>
          </a:blip>
          <a:srcRect b="0" l="0" r="0" t="0"/>
          <a:stretch/>
        </p:blipFill>
        <p:spPr>
          <a:xfrm>
            <a:off x="3110613" y="5674848"/>
            <a:ext cx="3694437" cy="776550"/>
          </a:xfrm>
          <a:prstGeom prst="rect">
            <a:avLst/>
          </a:prstGeom>
          <a:noFill/>
          <a:ln>
            <a:noFill/>
          </a:ln>
        </p:spPr>
      </p:pic>
      <p:pic>
        <p:nvPicPr>
          <p:cNvPr id="93" name="Google Shape;93;p1"/>
          <p:cNvPicPr preferRelativeResize="0"/>
          <p:nvPr/>
        </p:nvPicPr>
        <p:blipFill rotWithShape="1">
          <a:blip r:embed="rId6">
            <a:alphaModFix/>
          </a:blip>
          <a:srcRect b="9412" l="0" r="1116" t="0"/>
          <a:stretch/>
        </p:blipFill>
        <p:spPr>
          <a:xfrm>
            <a:off x="7303800" y="0"/>
            <a:ext cx="4990550" cy="6858000"/>
          </a:xfrm>
          <a:prstGeom prst="rect">
            <a:avLst/>
          </a:prstGeom>
          <a:noFill/>
          <a:ln>
            <a:noFill/>
          </a:ln>
        </p:spPr>
      </p:pic>
      <p:sp>
        <p:nvSpPr>
          <p:cNvPr id="94" name="Google Shape;94;p1"/>
          <p:cNvSpPr/>
          <p:nvPr/>
        </p:nvSpPr>
        <p:spPr>
          <a:xfrm rot="-9634751">
            <a:off x="-474337" y="-1655667"/>
            <a:ext cx="2382657" cy="4592302"/>
          </a:xfrm>
          <a:custGeom>
            <a:rect b="b" l="l" r="r" t="t"/>
            <a:pathLst>
              <a:path extrusionOk="0" h="7342692" w="5761765">
                <a:moveTo>
                  <a:pt x="0" y="0"/>
                </a:moveTo>
                <a:lnTo>
                  <a:pt x="5761765" y="0"/>
                </a:lnTo>
                <a:lnTo>
                  <a:pt x="5761765" y="7342692"/>
                </a:lnTo>
                <a:lnTo>
                  <a:pt x="0" y="7342692"/>
                </a:lnTo>
                <a:lnTo>
                  <a:pt x="0" y="0"/>
                </a:lnTo>
                <a:close/>
              </a:path>
            </a:pathLst>
          </a:custGeom>
          <a:blipFill rotWithShape="1">
            <a:blip r:embed="rId7">
              <a:alphaModFix/>
            </a:blip>
            <a:stretch>
              <a:fillRect b="0" l="0" r="0" t="0"/>
            </a:stretch>
          </a:blipFill>
          <a:ln>
            <a:noFill/>
          </a:ln>
        </p:spPr>
      </p:sp>
      <p:sp>
        <p:nvSpPr>
          <p:cNvPr id="95" name="Google Shape;95;p1"/>
          <p:cNvSpPr/>
          <p:nvPr/>
        </p:nvSpPr>
        <p:spPr>
          <a:xfrm>
            <a:off x="4421824" y="0"/>
            <a:ext cx="2881982" cy="1749552"/>
          </a:xfrm>
          <a:custGeom>
            <a:rect b="b" l="l" r="r" t="t"/>
            <a:pathLst>
              <a:path extrusionOk="0" h="3124200" w="5312409">
                <a:moveTo>
                  <a:pt x="3466591" y="3098799"/>
                </a:moveTo>
                <a:lnTo>
                  <a:pt x="2549624" y="3098799"/>
                </a:lnTo>
                <a:lnTo>
                  <a:pt x="2508973" y="3086099"/>
                </a:lnTo>
                <a:lnTo>
                  <a:pt x="2424631" y="3086099"/>
                </a:lnTo>
                <a:lnTo>
                  <a:pt x="2381026" y="3073399"/>
                </a:lnTo>
                <a:lnTo>
                  <a:pt x="2336523" y="3073399"/>
                </a:lnTo>
                <a:lnTo>
                  <a:pt x="2244993" y="3047999"/>
                </a:lnTo>
                <a:lnTo>
                  <a:pt x="2198053" y="3047999"/>
                </a:lnTo>
                <a:lnTo>
                  <a:pt x="1953311" y="2984499"/>
                </a:lnTo>
                <a:lnTo>
                  <a:pt x="1902656" y="2959099"/>
                </a:lnTo>
                <a:lnTo>
                  <a:pt x="1799982" y="2933699"/>
                </a:lnTo>
                <a:lnTo>
                  <a:pt x="1748049" y="2908299"/>
                </a:lnTo>
                <a:lnTo>
                  <a:pt x="1695777" y="2895599"/>
                </a:lnTo>
                <a:lnTo>
                  <a:pt x="1430821" y="2768599"/>
                </a:lnTo>
                <a:lnTo>
                  <a:pt x="1377412" y="2730499"/>
                </a:lnTo>
                <a:lnTo>
                  <a:pt x="1323964" y="2705099"/>
                </a:lnTo>
                <a:lnTo>
                  <a:pt x="1057642" y="2514599"/>
                </a:lnTo>
                <a:lnTo>
                  <a:pt x="1002872" y="2476499"/>
                </a:lnTo>
                <a:lnTo>
                  <a:pt x="950126" y="2425699"/>
                </a:lnTo>
                <a:lnTo>
                  <a:pt x="899366" y="2374899"/>
                </a:lnTo>
                <a:lnTo>
                  <a:pt x="850552" y="2336799"/>
                </a:lnTo>
                <a:lnTo>
                  <a:pt x="803647" y="2285999"/>
                </a:lnTo>
                <a:lnTo>
                  <a:pt x="758612" y="2235199"/>
                </a:lnTo>
                <a:lnTo>
                  <a:pt x="715408" y="2184399"/>
                </a:lnTo>
                <a:lnTo>
                  <a:pt x="673997" y="2146299"/>
                </a:lnTo>
                <a:lnTo>
                  <a:pt x="634340" y="2095499"/>
                </a:lnTo>
                <a:lnTo>
                  <a:pt x="596399" y="2044699"/>
                </a:lnTo>
                <a:lnTo>
                  <a:pt x="560135" y="1993899"/>
                </a:lnTo>
                <a:lnTo>
                  <a:pt x="525510" y="1943099"/>
                </a:lnTo>
                <a:lnTo>
                  <a:pt x="492484" y="1892299"/>
                </a:lnTo>
                <a:lnTo>
                  <a:pt x="461021" y="1854199"/>
                </a:lnTo>
                <a:lnTo>
                  <a:pt x="431080" y="1803399"/>
                </a:lnTo>
                <a:lnTo>
                  <a:pt x="402623" y="1752599"/>
                </a:lnTo>
                <a:lnTo>
                  <a:pt x="375613" y="1701799"/>
                </a:lnTo>
                <a:lnTo>
                  <a:pt x="350009" y="1650999"/>
                </a:lnTo>
                <a:lnTo>
                  <a:pt x="325775" y="1612899"/>
                </a:lnTo>
                <a:lnTo>
                  <a:pt x="302871" y="1562099"/>
                </a:lnTo>
                <a:lnTo>
                  <a:pt x="281258" y="1511299"/>
                </a:lnTo>
                <a:lnTo>
                  <a:pt x="260899" y="1473199"/>
                </a:lnTo>
                <a:lnTo>
                  <a:pt x="241754" y="1422399"/>
                </a:lnTo>
                <a:lnTo>
                  <a:pt x="223785" y="1384299"/>
                </a:lnTo>
                <a:lnTo>
                  <a:pt x="206954" y="1346199"/>
                </a:lnTo>
                <a:lnTo>
                  <a:pt x="191221" y="1295399"/>
                </a:lnTo>
                <a:lnTo>
                  <a:pt x="176549" y="1257299"/>
                </a:lnTo>
                <a:lnTo>
                  <a:pt x="162899" y="1219199"/>
                </a:lnTo>
                <a:lnTo>
                  <a:pt x="150232" y="1181099"/>
                </a:lnTo>
                <a:lnTo>
                  <a:pt x="138510" y="1142999"/>
                </a:lnTo>
                <a:lnTo>
                  <a:pt x="127694" y="1104899"/>
                </a:lnTo>
                <a:lnTo>
                  <a:pt x="117746" y="1079499"/>
                </a:lnTo>
                <a:lnTo>
                  <a:pt x="108626" y="1041399"/>
                </a:lnTo>
                <a:lnTo>
                  <a:pt x="100298" y="1015999"/>
                </a:lnTo>
                <a:lnTo>
                  <a:pt x="92721" y="977899"/>
                </a:lnTo>
                <a:lnTo>
                  <a:pt x="85858" y="952499"/>
                </a:lnTo>
                <a:lnTo>
                  <a:pt x="79670" y="927099"/>
                </a:lnTo>
                <a:lnTo>
                  <a:pt x="74118" y="901699"/>
                </a:lnTo>
                <a:lnTo>
                  <a:pt x="69164" y="876299"/>
                </a:lnTo>
                <a:lnTo>
                  <a:pt x="64769" y="863599"/>
                </a:lnTo>
                <a:lnTo>
                  <a:pt x="60895" y="838199"/>
                </a:lnTo>
                <a:lnTo>
                  <a:pt x="47644" y="774699"/>
                </a:lnTo>
                <a:lnTo>
                  <a:pt x="36200" y="698499"/>
                </a:lnTo>
                <a:lnTo>
                  <a:pt x="26484" y="634999"/>
                </a:lnTo>
                <a:lnTo>
                  <a:pt x="18416" y="571499"/>
                </a:lnTo>
                <a:lnTo>
                  <a:pt x="11916" y="507999"/>
                </a:lnTo>
                <a:lnTo>
                  <a:pt x="6904" y="444499"/>
                </a:lnTo>
                <a:lnTo>
                  <a:pt x="3300" y="380999"/>
                </a:lnTo>
                <a:lnTo>
                  <a:pt x="1026" y="317499"/>
                </a:lnTo>
                <a:lnTo>
                  <a:pt x="0" y="266699"/>
                </a:lnTo>
                <a:lnTo>
                  <a:pt x="142" y="203199"/>
                </a:lnTo>
                <a:lnTo>
                  <a:pt x="1375" y="152399"/>
                </a:lnTo>
                <a:lnTo>
                  <a:pt x="3616" y="88899"/>
                </a:lnTo>
                <a:lnTo>
                  <a:pt x="6787" y="38099"/>
                </a:lnTo>
                <a:lnTo>
                  <a:pt x="10180" y="0"/>
                </a:lnTo>
                <a:lnTo>
                  <a:pt x="788580" y="0"/>
                </a:lnTo>
                <a:lnTo>
                  <a:pt x="786352" y="38099"/>
                </a:lnTo>
                <a:lnTo>
                  <a:pt x="784949" y="88899"/>
                </a:lnTo>
                <a:lnTo>
                  <a:pt x="784266" y="126999"/>
                </a:lnTo>
                <a:lnTo>
                  <a:pt x="784198" y="165099"/>
                </a:lnTo>
                <a:lnTo>
                  <a:pt x="784640" y="203199"/>
                </a:lnTo>
                <a:lnTo>
                  <a:pt x="785489" y="228599"/>
                </a:lnTo>
                <a:lnTo>
                  <a:pt x="786640" y="266699"/>
                </a:lnTo>
                <a:lnTo>
                  <a:pt x="787988" y="292099"/>
                </a:lnTo>
                <a:lnTo>
                  <a:pt x="789428" y="317499"/>
                </a:lnTo>
                <a:lnTo>
                  <a:pt x="790856" y="330199"/>
                </a:lnTo>
                <a:lnTo>
                  <a:pt x="792168" y="342899"/>
                </a:lnTo>
                <a:lnTo>
                  <a:pt x="794987" y="380999"/>
                </a:lnTo>
                <a:lnTo>
                  <a:pt x="798103" y="419099"/>
                </a:lnTo>
                <a:lnTo>
                  <a:pt x="801631" y="457199"/>
                </a:lnTo>
                <a:lnTo>
                  <a:pt x="805689" y="495299"/>
                </a:lnTo>
                <a:lnTo>
                  <a:pt x="810393" y="533399"/>
                </a:lnTo>
                <a:lnTo>
                  <a:pt x="815860" y="571499"/>
                </a:lnTo>
                <a:lnTo>
                  <a:pt x="822206" y="622299"/>
                </a:lnTo>
                <a:lnTo>
                  <a:pt x="829548" y="660399"/>
                </a:lnTo>
                <a:lnTo>
                  <a:pt x="838003" y="711199"/>
                </a:lnTo>
                <a:lnTo>
                  <a:pt x="847688" y="761999"/>
                </a:lnTo>
                <a:lnTo>
                  <a:pt x="858719" y="812799"/>
                </a:lnTo>
                <a:lnTo>
                  <a:pt x="871212" y="863599"/>
                </a:lnTo>
                <a:lnTo>
                  <a:pt x="885285" y="914399"/>
                </a:lnTo>
                <a:lnTo>
                  <a:pt x="901053" y="965199"/>
                </a:lnTo>
                <a:lnTo>
                  <a:pt x="918635" y="1015999"/>
                </a:lnTo>
                <a:lnTo>
                  <a:pt x="938146" y="1066799"/>
                </a:lnTo>
                <a:lnTo>
                  <a:pt x="959702" y="1117599"/>
                </a:lnTo>
                <a:lnTo>
                  <a:pt x="983422" y="1168399"/>
                </a:lnTo>
                <a:lnTo>
                  <a:pt x="1009421" y="1231899"/>
                </a:lnTo>
                <a:lnTo>
                  <a:pt x="1037815" y="1282699"/>
                </a:lnTo>
                <a:lnTo>
                  <a:pt x="1068723" y="1333499"/>
                </a:lnTo>
                <a:lnTo>
                  <a:pt x="1102259" y="1396999"/>
                </a:lnTo>
                <a:lnTo>
                  <a:pt x="1138542" y="1447799"/>
                </a:lnTo>
                <a:lnTo>
                  <a:pt x="1178326" y="1498599"/>
                </a:lnTo>
                <a:lnTo>
                  <a:pt x="1219452" y="1562099"/>
                </a:lnTo>
                <a:lnTo>
                  <a:pt x="1261806" y="1612899"/>
                </a:lnTo>
                <a:lnTo>
                  <a:pt x="1305270" y="1650999"/>
                </a:lnTo>
                <a:lnTo>
                  <a:pt x="1349729" y="1701799"/>
                </a:lnTo>
                <a:lnTo>
                  <a:pt x="1395067" y="1739899"/>
                </a:lnTo>
                <a:lnTo>
                  <a:pt x="1441167" y="1790699"/>
                </a:lnTo>
                <a:lnTo>
                  <a:pt x="1535191" y="1866899"/>
                </a:lnTo>
                <a:lnTo>
                  <a:pt x="1582882" y="1904999"/>
                </a:lnTo>
                <a:lnTo>
                  <a:pt x="1630871" y="1930399"/>
                </a:lnTo>
                <a:lnTo>
                  <a:pt x="1679043" y="1968499"/>
                </a:lnTo>
                <a:lnTo>
                  <a:pt x="1918569" y="2095499"/>
                </a:lnTo>
                <a:lnTo>
                  <a:pt x="1965395" y="2120899"/>
                </a:lnTo>
                <a:lnTo>
                  <a:pt x="2011591" y="2133599"/>
                </a:lnTo>
                <a:lnTo>
                  <a:pt x="2057040" y="2158999"/>
                </a:lnTo>
                <a:lnTo>
                  <a:pt x="2145234" y="2184399"/>
                </a:lnTo>
                <a:lnTo>
                  <a:pt x="2187747" y="2197099"/>
                </a:lnTo>
                <a:lnTo>
                  <a:pt x="2229049" y="2222499"/>
                </a:lnTo>
                <a:lnTo>
                  <a:pt x="2269024" y="2235199"/>
                </a:lnTo>
                <a:lnTo>
                  <a:pt x="2307556" y="2235199"/>
                </a:lnTo>
                <a:lnTo>
                  <a:pt x="2344529" y="2247899"/>
                </a:lnTo>
                <a:lnTo>
                  <a:pt x="2379826" y="2260599"/>
                </a:lnTo>
                <a:lnTo>
                  <a:pt x="2413332" y="2273299"/>
                </a:lnTo>
                <a:lnTo>
                  <a:pt x="2444931" y="2273299"/>
                </a:lnTo>
                <a:lnTo>
                  <a:pt x="2474506" y="2285999"/>
                </a:lnTo>
                <a:lnTo>
                  <a:pt x="2501942" y="2285999"/>
                </a:lnTo>
                <a:lnTo>
                  <a:pt x="2527121" y="2298699"/>
                </a:lnTo>
                <a:lnTo>
                  <a:pt x="2570249" y="2298699"/>
                </a:lnTo>
                <a:lnTo>
                  <a:pt x="2773481" y="2336799"/>
                </a:lnTo>
                <a:lnTo>
                  <a:pt x="2839719" y="2336799"/>
                </a:lnTo>
                <a:lnTo>
                  <a:pt x="2905161" y="2349499"/>
                </a:lnTo>
                <a:lnTo>
                  <a:pt x="5256975" y="2349499"/>
                </a:lnTo>
                <a:lnTo>
                  <a:pt x="5206420" y="2387599"/>
                </a:lnTo>
                <a:lnTo>
                  <a:pt x="5154540" y="2425699"/>
                </a:lnTo>
                <a:lnTo>
                  <a:pt x="5101321" y="2463799"/>
                </a:lnTo>
                <a:lnTo>
                  <a:pt x="5046747" y="2501899"/>
                </a:lnTo>
                <a:lnTo>
                  <a:pt x="4990802" y="2539999"/>
                </a:lnTo>
                <a:lnTo>
                  <a:pt x="4933473" y="2578099"/>
                </a:lnTo>
                <a:lnTo>
                  <a:pt x="4914940" y="2590799"/>
                </a:lnTo>
                <a:lnTo>
                  <a:pt x="4873238" y="2616199"/>
                </a:lnTo>
                <a:lnTo>
                  <a:pt x="4825465" y="2641599"/>
                </a:lnTo>
                <a:lnTo>
                  <a:pt x="4771747" y="2666999"/>
                </a:lnTo>
                <a:lnTo>
                  <a:pt x="4742698" y="2692399"/>
                </a:lnTo>
                <a:lnTo>
                  <a:pt x="4712211" y="2705099"/>
                </a:lnTo>
                <a:lnTo>
                  <a:pt x="4680301" y="2717799"/>
                </a:lnTo>
                <a:lnTo>
                  <a:pt x="4646984" y="2743199"/>
                </a:lnTo>
                <a:lnTo>
                  <a:pt x="4612276" y="2755899"/>
                </a:lnTo>
                <a:lnTo>
                  <a:pt x="4576193" y="2768599"/>
                </a:lnTo>
                <a:lnTo>
                  <a:pt x="4538751" y="2793999"/>
                </a:lnTo>
                <a:lnTo>
                  <a:pt x="4499965" y="2806699"/>
                </a:lnTo>
                <a:lnTo>
                  <a:pt x="4459852" y="2819399"/>
                </a:lnTo>
                <a:lnTo>
                  <a:pt x="4418428" y="2844799"/>
                </a:lnTo>
                <a:lnTo>
                  <a:pt x="4331707" y="2870199"/>
                </a:lnTo>
                <a:lnTo>
                  <a:pt x="4286442" y="2895599"/>
                </a:lnTo>
                <a:lnTo>
                  <a:pt x="4192185" y="2920999"/>
                </a:lnTo>
                <a:lnTo>
                  <a:pt x="4143224" y="2946399"/>
                </a:lnTo>
                <a:lnTo>
                  <a:pt x="3989201" y="2984499"/>
                </a:lnTo>
                <a:lnTo>
                  <a:pt x="3935533" y="3009899"/>
                </a:lnTo>
                <a:lnTo>
                  <a:pt x="3709650" y="3060699"/>
                </a:lnTo>
                <a:lnTo>
                  <a:pt x="3650456" y="3060699"/>
                </a:lnTo>
                <a:lnTo>
                  <a:pt x="3466591" y="3098799"/>
                </a:lnTo>
                <a:close/>
              </a:path>
              <a:path extrusionOk="0" h="3124200" w="5312409">
                <a:moveTo>
                  <a:pt x="3202930" y="1968499"/>
                </a:moveTo>
                <a:lnTo>
                  <a:pt x="2773310" y="1968499"/>
                </a:lnTo>
                <a:lnTo>
                  <a:pt x="2573576" y="1930399"/>
                </a:lnTo>
                <a:lnTo>
                  <a:pt x="2557653" y="1930399"/>
                </a:lnTo>
                <a:lnTo>
                  <a:pt x="2544630" y="1917699"/>
                </a:lnTo>
                <a:lnTo>
                  <a:pt x="2509252" y="1917699"/>
                </a:lnTo>
                <a:lnTo>
                  <a:pt x="2487213" y="1904999"/>
                </a:lnTo>
                <a:lnTo>
                  <a:pt x="2462485" y="1892299"/>
                </a:lnTo>
                <a:lnTo>
                  <a:pt x="2435226" y="1892299"/>
                </a:lnTo>
                <a:lnTo>
                  <a:pt x="2405593" y="1879599"/>
                </a:lnTo>
                <a:lnTo>
                  <a:pt x="2373746" y="1866899"/>
                </a:lnTo>
                <a:lnTo>
                  <a:pt x="2339841" y="1854199"/>
                </a:lnTo>
                <a:lnTo>
                  <a:pt x="2304038" y="1841499"/>
                </a:lnTo>
                <a:lnTo>
                  <a:pt x="2266493" y="1816099"/>
                </a:lnTo>
                <a:lnTo>
                  <a:pt x="2227365" y="1803399"/>
                </a:lnTo>
                <a:lnTo>
                  <a:pt x="2186813" y="1777999"/>
                </a:lnTo>
                <a:lnTo>
                  <a:pt x="2144993" y="1765299"/>
                </a:lnTo>
                <a:lnTo>
                  <a:pt x="2102065" y="1739899"/>
                </a:lnTo>
                <a:lnTo>
                  <a:pt x="2058185" y="1714499"/>
                </a:lnTo>
                <a:lnTo>
                  <a:pt x="1968206" y="1663699"/>
                </a:lnTo>
                <a:lnTo>
                  <a:pt x="1922422" y="1625599"/>
                </a:lnTo>
                <a:lnTo>
                  <a:pt x="1876320" y="1600199"/>
                </a:lnTo>
                <a:lnTo>
                  <a:pt x="1646557" y="1409699"/>
                </a:lnTo>
                <a:lnTo>
                  <a:pt x="1601861" y="1358899"/>
                </a:lnTo>
                <a:lnTo>
                  <a:pt x="1557952" y="1308099"/>
                </a:lnTo>
                <a:lnTo>
                  <a:pt x="1514989" y="1257299"/>
                </a:lnTo>
                <a:lnTo>
                  <a:pt x="1473129" y="1206499"/>
                </a:lnTo>
                <a:lnTo>
                  <a:pt x="1432531" y="1155699"/>
                </a:lnTo>
                <a:lnTo>
                  <a:pt x="1393352" y="1092199"/>
                </a:lnTo>
                <a:lnTo>
                  <a:pt x="1355751" y="1041399"/>
                </a:lnTo>
                <a:lnTo>
                  <a:pt x="1319886" y="977899"/>
                </a:lnTo>
                <a:lnTo>
                  <a:pt x="1285914" y="901699"/>
                </a:lnTo>
                <a:lnTo>
                  <a:pt x="1258281" y="850899"/>
                </a:lnTo>
                <a:lnTo>
                  <a:pt x="1233160" y="787399"/>
                </a:lnTo>
                <a:lnTo>
                  <a:pt x="1210476" y="736599"/>
                </a:lnTo>
                <a:lnTo>
                  <a:pt x="1190157" y="673099"/>
                </a:lnTo>
                <a:lnTo>
                  <a:pt x="1172127" y="609599"/>
                </a:lnTo>
                <a:lnTo>
                  <a:pt x="1156314" y="558799"/>
                </a:lnTo>
                <a:lnTo>
                  <a:pt x="1142643" y="495299"/>
                </a:lnTo>
                <a:lnTo>
                  <a:pt x="1131041" y="444499"/>
                </a:lnTo>
                <a:lnTo>
                  <a:pt x="1113749" y="330199"/>
                </a:lnTo>
                <a:lnTo>
                  <a:pt x="1107911" y="266699"/>
                </a:lnTo>
                <a:lnTo>
                  <a:pt x="1103848" y="215899"/>
                </a:lnTo>
                <a:lnTo>
                  <a:pt x="1101484" y="152399"/>
                </a:lnTo>
                <a:lnTo>
                  <a:pt x="1100747" y="101599"/>
                </a:lnTo>
                <a:lnTo>
                  <a:pt x="1101563" y="38099"/>
                </a:lnTo>
                <a:lnTo>
                  <a:pt x="1103643" y="0"/>
                </a:lnTo>
                <a:lnTo>
                  <a:pt x="2247896" y="0"/>
                </a:lnTo>
                <a:lnTo>
                  <a:pt x="2251374" y="12699"/>
                </a:lnTo>
                <a:lnTo>
                  <a:pt x="2261540" y="63499"/>
                </a:lnTo>
                <a:lnTo>
                  <a:pt x="2273463" y="101599"/>
                </a:lnTo>
                <a:lnTo>
                  <a:pt x="2286933" y="152399"/>
                </a:lnTo>
                <a:lnTo>
                  <a:pt x="2301926" y="203199"/>
                </a:lnTo>
                <a:lnTo>
                  <a:pt x="2318417" y="241299"/>
                </a:lnTo>
                <a:lnTo>
                  <a:pt x="2336384" y="292099"/>
                </a:lnTo>
                <a:lnTo>
                  <a:pt x="2355802" y="330199"/>
                </a:lnTo>
                <a:lnTo>
                  <a:pt x="2376648" y="380999"/>
                </a:lnTo>
                <a:lnTo>
                  <a:pt x="2398898" y="419099"/>
                </a:lnTo>
                <a:lnTo>
                  <a:pt x="2422528" y="469899"/>
                </a:lnTo>
                <a:lnTo>
                  <a:pt x="2447515" y="507999"/>
                </a:lnTo>
                <a:lnTo>
                  <a:pt x="2473834" y="546099"/>
                </a:lnTo>
                <a:lnTo>
                  <a:pt x="2501462" y="584199"/>
                </a:lnTo>
                <a:lnTo>
                  <a:pt x="2530375" y="634999"/>
                </a:lnTo>
                <a:lnTo>
                  <a:pt x="2560549" y="673099"/>
                </a:lnTo>
                <a:lnTo>
                  <a:pt x="2591961" y="711199"/>
                </a:lnTo>
                <a:lnTo>
                  <a:pt x="2624587" y="736599"/>
                </a:lnTo>
                <a:lnTo>
                  <a:pt x="2658402" y="774699"/>
                </a:lnTo>
                <a:lnTo>
                  <a:pt x="2693384" y="812799"/>
                </a:lnTo>
                <a:lnTo>
                  <a:pt x="2729509" y="838199"/>
                </a:lnTo>
                <a:lnTo>
                  <a:pt x="2766751" y="876299"/>
                </a:lnTo>
                <a:lnTo>
                  <a:pt x="2805089" y="901699"/>
                </a:lnTo>
                <a:lnTo>
                  <a:pt x="2844498" y="927099"/>
                </a:lnTo>
                <a:lnTo>
                  <a:pt x="2884955" y="952499"/>
                </a:lnTo>
                <a:lnTo>
                  <a:pt x="2926434" y="977899"/>
                </a:lnTo>
                <a:lnTo>
                  <a:pt x="2968914" y="1003299"/>
                </a:lnTo>
                <a:lnTo>
                  <a:pt x="3012370" y="1028699"/>
                </a:lnTo>
                <a:lnTo>
                  <a:pt x="3056778" y="1041399"/>
                </a:lnTo>
                <a:lnTo>
                  <a:pt x="3102074" y="1066799"/>
                </a:lnTo>
                <a:lnTo>
                  <a:pt x="3290062" y="1117599"/>
                </a:lnTo>
                <a:lnTo>
                  <a:pt x="3338285" y="1117599"/>
                </a:lnTo>
                <a:lnTo>
                  <a:pt x="3386808" y="1130299"/>
                </a:lnTo>
                <a:lnTo>
                  <a:pt x="4758529" y="1130299"/>
                </a:lnTo>
                <a:lnTo>
                  <a:pt x="4747483" y="1142999"/>
                </a:lnTo>
                <a:lnTo>
                  <a:pt x="4713579" y="1181099"/>
                </a:lnTo>
                <a:lnTo>
                  <a:pt x="4679036" y="1219199"/>
                </a:lnTo>
                <a:lnTo>
                  <a:pt x="4643979" y="1244599"/>
                </a:lnTo>
                <a:lnTo>
                  <a:pt x="4608533" y="1282699"/>
                </a:lnTo>
                <a:lnTo>
                  <a:pt x="4572824" y="1308099"/>
                </a:lnTo>
                <a:lnTo>
                  <a:pt x="4536977" y="1346199"/>
                </a:lnTo>
                <a:lnTo>
                  <a:pt x="4429862" y="1422399"/>
                </a:lnTo>
                <a:lnTo>
                  <a:pt x="4394716" y="1447799"/>
                </a:lnTo>
                <a:lnTo>
                  <a:pt x="4360059" y="1473199"/>
                </a:lnTo>
                <a:lnTo>
                  <a:pt x="4326016" y="1498599"/>
                </a:lnTo>
                <a:lnTo>
                  <a:pt x="4292713" y="1523999"/>
                </a:lnTo>
                <a:lnTo>
                  <a:pt x="4260274" y="1536699"/>
                </a:lnTo>
                <a:lnTo>
                  <a:pt x="4228825" y="1562099"/>
                </a:lnTo>
                <a:lnTo>
                  <a:pt x="4198492" y="1587499"/>
                </a:lnTo>
                <a:lnTo>
                  <a:pt x="4169399" y="1600199"/>
                </a:lnTo>
                <a:lnTo>
                  <a:pt x="4141672" y="1612899"/>
                </a:lnTo>
                <a:lnTo>
                  <a:pt x="4115437" y="1625599"/>
                </a:lnTo>
                <a:lnTo>
                  <a:pt x="4095600" y="1638299"/>
                </a:lnTo>
                <a:lnTo>
                  <a:pt x="4073702" y="1650999"/>
                </a:lnTo>
                <a:lnTo>
                  <a:pt x="4049778" y="1663699"/>
                </a:lnTo>
                <a:lnTo>
                  <a:pt x="4023867" y="1689099"/>
                </a:lnTo>
                <a:lnTo>
                  <a:pt x="3996005" y="1701799"/>
                </a:lnTo>
                <a:lnTo>
                  <a:pt x="3966228" y="1714499"/>
                </a:lnTo>
                <a:lnTo>
                  <a:pt x="3934575" y="1727199"/>
                </a:lnTo>
                <a:lnTo>
                  <a:pt x="3901081" y="1752599"/>
                </a:lnTo>
                <a:lnTo>
                  <a:pt x="3865783" y="1765299"/>
                </a:lnTo>
                <a:lnTo>
                  <a:pt x="3828720" y="1790699"/>
                </a:lnTo>
                <a:lnTo>
                  <a:pt x="3789926" y="1803399"/>
                </a:lnTo>
                <a:lnTo>
                  <a:pt x="3749440" y="1816099"/>
                </a:lnTo>
                <a:lnTo>
                  <a:pt x="3707298" y="1841499"/>
                </a:lnTo>
                <a:lnTo>
                  <a:pt x="3663537" y="1854199"/>
                </a:lnTo>
                <a:lnTo>
                  <a:pt x="3571307" y="1879599"/>
                </a:lnTo>
                <a:lnTo>
                  <a:pt x="3522911" y="1904999"/>
                </a:lnTo>
                <a:lnTo>
                  <a:pt x="3421742" y="1930399"/>
                </a:lnTo>
                <a:lnTo>
                  <a:pt x="3369043" y="1943099"/>
                </a:lnTo>
                <a:lnTo>
                  <a:pt x="3314983" y="1943099"/>
                </a:lnTo>
                <a:lnTo>
                  <a:pt x="3202930" y="1968499"/>
                </a:lnTo>
                <a:close/>
              </a:path>
              <a:path extrusionOk="0" h="3124200" w="5312409">
                <a:moveTo>
                  <a:pt x="3358417" y="584199"/>
                </a:moveTo>
                <a:lnTo>
                  <a:pt x="3214547" y="584199"/>
                </a:lnTo>
                <a:lnTo>
                  <a:pt x="3167724" y="571499"/>
                </a:lnTo>
                <a:lnTo>
                  <a:pt x="3121778" y="571499"/>
                </a:lnTo>
                <a:lnTo>
                  <a:pt x="3076896" y="546099"/>
                </a:lnTo>
                <a:lnTo>
                  <a:pt x="3033264" y="533399"/>
                </a:lnTo>
                <a:lnTo>
                  <a:pt x="2991069" y="507999"/>
                </a:lnTo>
                <a:lnTo>
                  <a:pt x="2950496" y="482599"/>
                </a:lnTo>
                <a:lnTo>
                  <a:pt x="2911733" y="457199"/>
                </a:lnTo>
                <a:lnTo>
                  <a:pt x="2874965" y="431799"/>
                </a:lnTo>
                <a:lnTo>
                  <a:pt x="2840379" y="393699"/>
                </a:lnTo>
                <a:lnTo>
                  <a:pt x="2808162" y="368299"/>
                </a:lnTo>
                <a:lnTo>
                  <a:pt x="2778500" y="330199"/>
                </a:lnTo>
                <a:lnTo>
                  <a:pt x="2751578" y="292099"/>
                </a:lnTo>
                <a:lnTo>
                  <a:pt x="2727584" y="253999"/>
                </a:lnTo>
                <a:lnTo>
                  <a:pt x="2706704" y="215899"/>
                </a:lnTo>
                <a:lnTo>
                  <a:pt x="2689124" y="177799"/>
                </a:lnTo>
                <a:lnTo>
                  <a:pt x="2670459" y="126999"/>
                </a:lnTo>
                <a:lnTo>
                  <a:pt x="2658276" y="76199"/>
                </a:lnTo>
                <a:lnTo>
                  <a:pt x="2652030" y="12699"/>
                </a:lnTo>
                <a:lnTo>
                  <a:pt x="2651667" y="0"/>
                </a:lnTo>
                <a:lnTo>
                  <a:pt x="3829648" y="0"/>
                </a:lnTo>
                <a:lnTo>
                  <a:pt x="3827378" y="50799"/>
                </a:lnTo>
                <a:lnTo>
                  <a:pt x="3821689" y="88899"/>
                </a:lnTo>
                <a:lnTo>
                  <a:pt x="3812624" y="139699"/>
                </a:lnTo>
                <a:lnTo>
                  <a:pt x="3800222" y="177799"/>
                </a:lnTo>
                <a:lnTo>
                  <a:pt x="3784524" y="215899"/>
                </a:lnTo>
                <a:lnTo>
                  <a:pt x="3765572" y="266699"/>
                </a:lnTo>
                <a:lnTo>
                  <a:pt x="3743407" y="304799"/>
                </a:lnTo>
                <a:lnTo>
                  <a:pt x="3718068" y="342899"/>
                </a:lnTo>
                <a:lnTo>
                  <a:pt x="3689598" y="380999"/>
                </a:lnTo>
                <a:lnTo>
                  <a:pt x="3658037" y="419099"/>
                </a:lnTo>
                <a:lnTo>
                  <a:pt x="3623426" y="457199"/>
                </a:lnTo>
                <a:lnTo>
                  <a:pt x="3585806" y="482599"/>
                </a:lnTo>
                <a:lnTo>
                  <a:pt x="3545217" y="507999"/>
                </a:lnTo>
                <a:lnTo>
                  <a:pt x="3501702" y="533399"/>
                </a:lnTo>
                <a:lnTo>
                  <a:pt x="3455300" y="558799"/>
                </a:lnTo>
                <a:lnTo>
                  <a:pt x="3358417" y="584199"/>
                </a:lnTo>
                <a:close/>
              </a:path>
              <a:path extrusionOk="0" h="3124200" w="5312409">
                <a:moveTo>
                  <a:pt x="4758529" y="1130299"/>
                </a:moveTo>
                <a:lnTo>
                  <a:pt x="3630598" y="1130299"/>
                </a:lnTo>
                <a:lnTo>
                  <a:pt x="3678924" y="1117599"/>
                </a:lnTo>
                <a:lnTo>
                  <a:pt x="3726886" y="1117599"/>
                </a:lnTo>
                <a:lnTo>
                  <a:pt x="3913172" y="1066799"/>
                </a:lnTo>
                <a:lnTo>
                  <a:pt x="3957879" y="1041399"/>
                </a:lnTo>
                <a:lnTo>
                  <a:pt x="4001649" y="1015999"/>
                </a:lnTo>
                <a:lnTo>
                  <a:pt x="4044388" y="1003299"/>
                </a:lnTo>
                <a:lnTo>
                  <a:pt x="4086001" y="977899"/>
                </a:lnTo>
                <a:lnTo>
                  <a:pt x="4126392" y="952499"/>
                </a:lnTo>
                <a:lnTo>
                  <a:pt x="4165466" y="927099"/>
                </a:lnTo>
                <a:lnTo>
                  <a:pt x="4203129" y="888999"/>
                </a:lnTo>
                <a:lnTo>
                  <a:pt x="4239284" y="863599"/>
                </a:lnTo>
                <a:lnTo>
                  <a:pt x="4273838" y="825499"/>
                </a:lnTo>
                <a:lnTo>
                  <a:pt x="4304095" y="787399"/>
                </a:lnTo>
                <a:lnTo>
                  <a:pt x="4332632" y="761999"/>
                </a:lnTo>
                <a:lnTo>
                  <a:pt x="4359409" y="723899"/>
                </a:lnTo>
                <a:lnTo>
                  <a:pt x="4384383" y="685799"/>
                </a:lnTo>
                <a:lnTo>
                  <a:pt x="4407514" y="634999"/>
                </a:lnTo>
                <a:lnTo>
                  <a:pt x="4428759" y="596899"/>
                </a:lnTo>
                <a:lnTo>
                  <a:pt x="4448077" y="558799"/>
                </a:lnTo>
                <a:lnTo>
                  <a:pt x="4465426" y="507999"/>
                </a:lnTo>
                <a:lnTo>
                  <a:pt x="4480765" y="469899"/>
                </a:lnTo>
                <a:lnTo>
                  <a:pt x="4494052" y="419099"/>
                </a:lnTo>
                <a:lnTo>
                  <a:pt x="4505245" y="380999"/>
                </a:lnTo>
                <a:lnTo>
                  <a:pt x="4514303" y="330199"/>
                </a:lnTo>
                <a:lnTo>
                  <a:pt x="4521184" y="279399"/>
                </a:lnTo>
                <a:lnTo>
                  <a:pt x="4525846" y="241299"/>
                </a:lnTo>
                <a:lnTo>
                  <a:pt x="4528248" y="190499"/>
                </a:lnTo>
                <a:lnTo>
                  <a:pt x="4528349" y="139699"/>
                </a:lnTo>
                <a:lnTo>
                  <a:pt x="4526106" y="88899"/>
                </a:lnTo>
                <a:lnTo>
                  <a:pt x="4521478" y="50799"/>
                </a:lnTo>
                <a:lnTo>
                  <a:pt x="4514423" y="0"/>
                </a:lnTo>
                <a:lnTo>
                  <a:pt x="5089910" y="0"/>
                </a:lnTo>
                <a:lnTo>
                  <a:pt x="5095061" y="38099"/>
                </a:lnTo>
                <a:lnTo>
                  <a:pt x="5099675" y="76199"/>
                </a:lnTo>
                <a:lnTo>
                  <a:pt x="5103038" y="126999"/>
                </a:lnTo>
                <a:lnTo>
                  <a:pt x="5105182" y="165099"/>
                </a:lnTo>
                <a:lnTo>
                  <a:pt x="5106135" y="203199"/>
                </a:lnTo>
                <a:lnTo>
                  <a:pt x="5105927" y="253999"/>
                </a:lnTo>
                <a:lnTo>
                  <a:pt x="5104588" y="292099"/>
                </a:lnTo>
                <a:lnTo>
                  <a:pt x="5102149" y="330199"/>
                </a:lnTo>
                <a:lnTo>
                  <a:pt x="5098639" y="380999"/>
                </a:lnTo>
                <a:lnTo>
                  <a:pt x="5094088" y="419099"/>
                </a:lnTo>
                <a:lnTo>
                  <a:pt x="5084814" y="469899"/>
                </a:lnTo>
                <a:lnTo>
                  <a:pt x="5073022" y="533399"/>
                </a:lnTo>
                <a:lnTo>
                  <a:pt x="5058835" y="584199"/>
                </a:lnTo>
                <a:lnTo>
                  <a:pt x="5042380" y="647699"/>
                </a:lnTo>
                <a:lnTo>
                  <a:pt x="5023781" y="698499"/>
                </a:lnTo>
                <a:lnTo>
                  <a:pt x="5003164" y="749299"/>
                </a:lnTo>
                <a:lnTo>
                  <a:pt x="4980655" y="800099"/>
                </a:lnTo>
                <a:lnTo>
                  <a:pt x="4956378" y="850899"/>
                </a:lnTo>
                <a:lnTo>
                  <a:pt x="4930459" y="888999"/>
                </a:lnTo>
                <a:lnTo>
                  <a:pt x="4903024" y="939799"/>
                </a:lnTo>
                <a:lnTo>
                  <a:pt x="4874197" y="977899"/>
                </a:lnTo>
                <a:lnTo>
                  <a:pt x="4844104" y="1028699"/>
                </a:lnTo>
                <a:lnTo>
                  <a:pt x="4812870" y="1066799"/>
                </a:lnTo>
                <a:lnTo>
                  <a:pt x="4780621" y="1104899"/>
                </a:lnTo>
                <a:lnTo>
                  <a:pt x="4758529" y="1130299"/>
                </a:lnTo>
                <a:close/>
              </a:path>
              <a:path extrusionOk="0" h="3124200" w="5312409">
                <a:moveTo>
                  <a:pt x="5256975" y="2349499"/>
                </a:moveTo>
                <a:lnTo>
                  <a:pt x="3158433" y="2349499"/>
                </a:lnTo>
                <a:lnTo>
                  <a:pt x="3219495" y="2336799"/>
                </a:lnTo>
                <a:lnTo>
                  <a:pt x="3279602" y="2336799"/>
                </a:lnTo>
                <a:lnTo>
                  <a:pt x="3338728" y="2324099"/>
                </a:lnTo>
                <a:lnTo>
                  <a:pt x="3396845" y="2324099"/>
                </a:lnTo>
                <a:lnTo>
                  <a:pt x="3509950" y="2298699"/>
                </a:lnTo>
                <a:lnTo>
                  <a:pt x="3564886" y="2298699"/>
                </a:lnTo>
                <a:lnTo>
                  <a:pt x="3722903" y="2260599"/>
                </a:lnTo>
                <a:lnTo>
                  <a:pt x="3773225" y="2235199"/>
                </a:lnTo>
                <a:lnTo>
                  <a:pt x="3870185" y="2209799"/>
                </a:lnTo>
                <a:lnTo>
                  <a:pt x="3962056" y="2184399"/>
                </a:lnTo>
                <a:lnTo>
                  <a:pt x="4006018" y="2158999"/>
                </a:lnTo>
                <a:lnTo>
                  <a:pt x="4089860" y="2133599"/>
                </a:lnTo>
                <a:lnTo>
                  <a:pt x="4129688" y="2108199"/>
                </a:lnTo>
                <a:lnTo>
                  <a:pt x="4168085" y="2095499"/>
                </a:lnTo>
                <a:lnTo>
                  <a:pt x="4205026" y="2082799"/>
                </a:lnTo>
                <a:lnTo>
                  <a:pt x="4240482" y="2057399"/>
                </a:lnTo>
                <a:lnTo>
                  <a:pt x="4274430" y="2044699"/>
                </a:lnTo>
                <a:lnTo>
                  <a:pt x="4306840" y="2031999"/>
                </a:lnTo>
                <a:lnTo>
                  <a:pt x="4337688" y="2006599"/>
                </a:lnTo>
                <a:lnTo>
                  <a:pt x="4366947" y="1993899"/>
                </a:lnTo>
                <a:lnTo>
                  <a:pt x="4394591" y="1981199"/>
                </a:lnTo>
                <a:lnTo>
                  <a:pt x="4420592" y="1968499"/>
                </a:lnTo>
                <a:lnTo>
                  <a:pt x="4444925" y="1955799"/>
                </a:lnTo>
                <a:lnTo>
                  <a:pt x="4467564" y="1930399"/>
                </a:lnTo>
                <a:lnTo>
                  <a:pt x="4488481" y="1917699"/>
                </a:lnTo>
                <a:lnTo>
                  <a:pt x="4507651" y="1917699"/>
                </a:lnTo>
                <a:lnTo>
                  <a:pt x="4525046" y="1904999"/>
                </a:lnTo>
                <a:lnTo>
                  <a:pt x="4540641" y="1892299"/>
                </a:lnTo>
                <a:lnTo>
                  <a:pt x="4565768" y="1879599"/>
                </a:lnTo>
                <a:lnTo>
                  <a:pt x="4592181" y="1854199"/>
                </a:lnTo>
                <a:lnTo>
                  <a:pt x="4619796" y="1841499"/>
                </a:lnTo>
                <a:lnTo>
                  <a:pt x="4648526" y="1828799"/>
                </a:lnTo>
                <a:lnTo>
                  <a:pt x="4678287" y="1803399"/>
                </a:lnTo>
                <a:lnTo>
                  <a:pt x="4708992" y="1777999"/>
                </a:lnTo>
                <a:lnTo>
                  <a:pt x="4740557" y="1765299"/>
                </a:lnTo>
                <a:lnTo>
                  <a:pt x="4772897" y="1739899"/>
                </a:lnTo>
                <a:lnTo>
                  <a:pt x="4805924" y="1714499"/>
                </a:lnTo>
                <a:lnTo>
                  <a:pt x="4839555" y="1689099"/>
                </a:lnTo>
                <a:lnTo>
                  <a:pt x="4908284" y="1638299"/>
                </a:lnTo>
                <a:lnTo>
                  <a:pt x="4978399" y="1587499"/>
                </a:lnTo>
                <a:lnTo>
                  <a:pt x="5013764" y="1549399"/>
                </a:lnTo>
                <a:lnTo>
                  <a:pt x="5049218" y="1523999"/>
                </a:lnTo>
                <a:lnTo>
                  <a:pt x="5120057" y="1447799"/>
                </a:lnTo>
                <a:lnTo>
                  <a:pt x="5155270" y="1422399"/>
                </a:lnTo>
                <a:lnTo>
                  <a:pt x="5190232" y="1384299"/>
                </a:lnTo>
                <a:lnTo>
                  <a:pt x="5224857" y="1346199"/>
                </a:lnTo>
                <a:lnTo>
                  <a:pt x="5259059" y="1308099"/>
                </a:lnTo>
                <a:lnTo>
                  <a:pt x="5292753" y="1269999"/>
                </a:lnTo>
                <a:lnTo>
                  <a:pt x="5312412" y="1244599"/>
                </a:lnTo>
                <a:lnTo>
                  <a:pt x="5312412" y="2311399"/>
                </a:lnTo>
                <a:lnTo>
                  <a:pt x="5306220" y="2311399"/>
                </a:lnTo>
                <a:lnTo>
                  <a:pt x="5256975" y="2349499"/>
                </a:lnTo>
                <a:close/>
              </a:path>
              <a:path extrusionOk="0" h="3124200" w="5312409">
                <a:moveTo>
                  <a:pt x="3085877" y="1981199"/>
                </a:moveTo>
                <a:lnTo>
                  <a:pt x="2901569" y="1981199"/>
                </a:lnTo>
                <a:lnTo>
                  <a:pt x="2837954" y="1968499"/>
                </a:lnTo>
                <a:lnTo>
                  <a:pt x="3145010" y="1968499"/>
                </a:lnTo>
                <a:lnTo>
                  <a:pt x="3085877" y="1981199"/>
                </a:lnTo>
                <a:close/>
              </a:path>
              <a:path extrusionOk="0" h="3124200" w="5312409">
                <a:moveTo>
                  <a:pt x="3338937" y="3111499"/>
                </a:moveTo>
                <a:lnTo>
                  <a:pt x="2701098" y="3111499"/>
                </a:lnTo>
                <a:lnTo>
                  <a:pt x="2664985" y="3098799"/>
                </a:lnTo>
                <a:lnTo>
                  <a:pt x="3403261" y="3098799"/>
                </a:lnTo>
                <a:lnTo>
                  <a:pt x="3338937" y="3111499"/>
                </a:lnTo>
                <a:close/>
              </a:path>
              <a:path extrusionOk="0" h="3124200" w="5312409">
                <a:moveTo>
                  <a:pt x="3140160" y="3124199"/>
                </a:moveTo>
                <a:lnTo>
                  <a:pt x="2933006" y="3124199"/>
                </a:lnTo>
                <a:lnTo>
                  <a:pt x="2862168" y="3111499"/>
                </a:lnTo>
                <a:lnTo>
                  <a:pt x="3207371" y="3111499"/>
                </a:lnTo>
                <a:lnTo>
                  <a:pt x="3140160" y="3124199"/>
                </a:lnTo>
                <a:close/>
              </a:path>
            </a:pathLst>
          </a:custGeom>
          <a:solidFill>
            <a:srgbClr val="137CC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0"/>
          <p:cNvSpPr txBox="1"/>
          <p:nvPr>
            <p:ph type="title"/>
          </p:nvPr>
        </p:nvSpPr>
        <p:spPr>
          <a:xfrm>
            <a:off x="204575" y="1578300"/>
            <a:ext cx="11400900" cy="68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125786"/>
              <a:buNone/>
            </a:pPr>
            <a:r>
              <a:rPr lang="es-ES" sz="5300">
                <a:solidFill>
                  <a:srgbClr val="0070C0"/>
                </a:solidFill>
                <a:latin typeface="Arial"/>
                <a:ea typeface="Arial"/>
                <a:cs typeface="Arial"/>
                <a:sym typeface="Arial"/>
              </a:rPr>
              <a:t>Korak</a:t>
            </a:r>
            <a:r>
              <a:rPr lang="es-ES" sz="5300">
                <a:solidFill>
                  <a:srgbClr val="0070C0"/>
                </a:solidFill>
                <a:latin typeface="Arial"/>
                <a:ea typeface="Arial"/>
                <a:cs typeface="Arial"/>
                <a:sym typeface="Arial"/>
              </a:rPr>
              <a:t> 1. Odaberite rodni izazov </a:t>
            </a:r>
            <a:endParaRPr sz="4800"/>
          </a:p>
        </p:txBody>
      </p:sp>
      <p:sp>
        <p:nvSpPr>
          <p:cNvPr id="157" name="Google Shape;157;p10"/>
          <p:cNvSpPr txBox="1"/>
          <p:nvPr/>
        </p:nvSpPr>
        <p:spPr>
          <a:xfrm>
            <a:off x="204575" y="2907950"/>
            <a:ext cx="6745200" cy="3287700"/>
          </a:xfrm>
          <a:prstGeom prst="rect">
            <a:avLst/>
          </a:prstGeom>
          <a:noFill/>
          <a:ln>
            <a:noFill/>
          </a:ln>
        </p:spPr>
        <p:txBody>
          <a:bodyPr anchorCtr="0" anchor="b" bIns="91425" lIns="91425" spcFirstLastPara="1" rIns="91425" wrap="square" tIns="91425">
            <a:spAutoFit/>
          </a:bodyPr>
          <a:lstStyle/>
          <a:p>
            <a:pPr indent="-292100" lvl="0" marL="457200" marR="0" rtl="0" algn="l">
              <a:lnSpc>
                <a:spcPct val="115000"/>
              </a:lnSpc>
              <a:spcBef>
                <a:spcPts val="0"/>
              </a:spcBef>
              <a:spcAft>
                <a:spcPts val="0"/>
              </a:spcAft>
              <a:buClr>
                <a:schemeClr val="dk1"/>
              </a:buClr>
              <a:buSzPts val="1000"/>
              <a:buFont typeface="Arial"/>
              <a:buChar char="●"/>
            </a:pPr>
            <a:r>
              <a:rPr b="0" i="0" lang="es-ES" sz="3600" u="none" cap="none" strike="noStrike">
                <a:solidFill>
                  <a:schemeClr val="dk1"/>
                </a:solidFill>
                <a:latin typeface="Arial"/>
                <a:ea typeface="Arial"/>
                <a:cs typeface="Arial"/>
                <a:sym typeface="Arial"/>
              </a:rPr>
              <a:t>A</a:t>
            </a:r>
            <a:r>
              <a:rPr lang="es-ES" sz="3600">
                <a:solidFill>
                  <a:schemeClr val="dk1"/>
                </a:solidFill>
              </a:rPr>
              <a:t>ktivnost dnevnog života</a:t>
            </a:r>
            <a:endParaRPr b="0" i="0" sz="3600" u="none" cap="none" strike="noStrike">
              <a:solidFill>
                <a:schemeClr val="dk1"/>
              </a:solidFill>
              <a:latin typeface="Arial"/>
              <a:ea typeface="Arial"/>
              <a:cs typeface="Arial"/>
              <a:sym typeface="Arial"/>
            </a:endParaRPr>
          </a:p>
          <a:p>
            <a:pPr indent="-292100" lvl="0" marL="457200" marR="0" rtl="0" algn="l">
              <a:lnSpc>
                <a:spcPct val="115000"/>
              </a:lnSpc>
              <a:spcBef>
                <a:spcPts val="0"/>
              </a:spcBef>
              <a:spcAft>
                <a:spcPts val="0"/>
              </a:spcAft>
              <a:buClr>
                <a:schemeClr val="dk1"/>
              </a:buClr>
              <a:buSzPts val="1000"/>
              <a:buFont typeface="Arial"/>
              <a:buChar char="●"/>
            </a:pPr>
            <a:r>
              <a:rPr lang="es-ES" sz="3600">
                <a:solidFill>
                  <a:schemeClr val="dk1"/>
                </a:solidFill>
              </a:rPr>
              <a:t>Razonoda</a:t>
            </a:r>
            <a:endParaRPr b="0" i="0" sz="3600" u="none" cap="none" strike="noStrike">
              <a:solidFill>
                <a:schemeClr val="dk1"/>
              </a:solidFill>
              <a:latin typeface="Arial"/>
              <a:ea typeface="Arial"/>
              <a:cs typeface="Arial"/>
              <a:sym typeface="Arial"/>
            </a:endParaRPr>
          </a:p>
          <a:p>
            <a:pPr indent="-292100" lvl="0" marL="457200" marR="0" rtl="0" algn="l">
              <a:lnSpc>
                <a:spcPct val="115000"/>
              </a:lnSpc>
              <a:spcBef>
                <a:spcPts val="0"/>
              </a:spcBef>
              <a:spcAft>
                <a:spcPts val="0"/>
              </a:spcAft>
              <a:buClr>
                <a:schemeClr val="dk1"/>
              </a:buClr>
              <a:buSzPts val="1000"/>
              <a:buFont typeface="Arial"/>
              <a:buChar char="●"/>
            </a:pPr>
            <a:r>
              <a:rPr b="0" i="0" lang="es-ES" sz="3600" u="none" cap="none" strike="noStrike">
                <a:solidFill>
                  <a:schemeClr val="dk1"/>
                </a:solidFill>
                <a:latin typeface="Arial"/>
                <a:ea typeface="Arial"/>
                <a:cs typeface="Arial"/>
                <a:sym typeface="Arial"/>
              </a:rPr>
              <a:t>Edu</a:t>
            </a:r>
            <a:r>
              <a:rPr lang="es-ES" sz="3600">
                <a:solidFill>
                  <a:schemeClr val="dk1"/>
                </a:solidFill>
              </a:rPr>
              <a:t>kacija</a:t>
            </a:r>
            <a:endParaRPr b="0" i="0" sz="3600" u="none" cap="none" strike="noStrike">
              <a:solidFill>
                <a:schemeClr val="dk1"/>
              </a:solidFill>
              <a:latin typeface="Arial"/>
              <a:ea typeface="Arial"/>
              <a:cs typeface="Arial"/>
              <a:sym typeface="Arial"/>
            </a:endParaRPr>
          </a:p>
          <a:p>
            <a:pPr indent="-292100" lvl="0" marL="457200" marR="0" rtl="0" algn="l">
              <a:lnSpc>
                <a:spcPct val="115000"/>
              </a:lnSpc>
              <a:spcBef>
                <a:spcPts val="0"/>
              </a:spcBef>
              <a:spcAft>
                <a:spcPts val="0"/>
              </a:spcAft>
              <a:buClr>
                <a:schemeClr val="dk1"/>
              </a:buClr>
              <a:buSzPts val="1000"/>
              <a:buFont typeface="Arial"/>
              <a:buChar char="●"/>
            </a:pPr>
            <a:r>
              <a:rPr lang="es-ES" sz="3600">
                <a:solidFill>
                  <a:schemeClr val="dk1"/>
                </a:solidFill>
              </a:rPr>
              <a:t>Radno okruženje</a:t>
            </a:r>
            <a:endParaRPr b="0" i="0" sz="3600" u="none" cap="none" strike="noStrike">
              <a:solidFill>
                <a:schemeClr val="dk1"/>
              </a:solidFill>
              <a:latin typeface="Arial"/>
              <a:ea typeface="Arial"/>
              <a:cs typeface="Arial"/>
              <a:sym typeface="Arial"/>
            </a:endParaRPr>
          </a:p>
          <a:p>
            <a:pPr indent="-292100" lvl="0" marL="457200" marR="0" rtl="0" algn="l">
              <a:lnSpc>
                <a:spcPct val="115000"/>
              </a:lnSpc>
              <a:spcBef>
                <a:spcPts val="0"/>
              </a:spcBef>
              <a:spcAft>
                <a:spcPts val="0"/>
              </a:spcAft>
              <a:buClr>
                <a:schemeClr val="dk1"/>
              </a:buClr>
              <a:buSzPts val="1000"/>
              <a:buFont typeface="Arial"/>
              <a:buChar char="●"/>
            </a:pPr>
            <a:r>
              <a:rPr b="0" i="0" lang="es-ES" sz="3600" u="none" cap="none" strike="noStrike">
                <a:solidFill>
                  <a:schemeClr val="dk1"/>
                </a:solidFill>
                <a:latin typeface="Arial"/>
                <a:ea typeface="Arial"/>
                <a:cs typeface="Arial"/>
                <a:sym typeface="Arial"/>
              </a:rPr>
              <a:t>Interpersonalni odnosi</a:t>
            </a:r>
            <a:endParaRPr b="0" i="0" sz="2800" u="none" cap="none" strike="noStrike">
              <a:solidFill>
                <a:schemeClr val="dk1"/>
              </a:solidFill>
              <a:latin typeface="Arial"/>
              <a:ea typeface="Arial"/>
              <a:cs typeface="Arial"/>
              <a:sym typeface="Arial"/>
            </a:endParaRPr>
          </a:p>
        </p:txBody>
      </p:sp>
      <p:pic>
        <p:nvPicPr>
          <p:cNvPr id="158" name="Google Shape;158;p10"/>
          <p:cNvPicPr preferRelativeResize="0"/>
          <p:nvPr/>
        </p:nvPicPr>
        <p:blipFill rotWithShape="1">
          <a:blip r:embed="rId3">
            <a:alphaModFix/>
          </a:blip>
          <a:srcRect b="6745" l="0" r="0" t="8937"/>
          <a:stretch/>
        </p:blipFill>
        <p:spPr>
          <a:xfrm>
            <a:off x="6876550" y="2262300"/>
            <a:ext cx="5200650" cy="4384876"/>
          </a:xfrm>
          <a:prstGeom prst="rect">
            <a:avLst/>
          </a:prstGeom>
          <a:noFill/>
          <a:ln>
            <a:noFill/>
          </a:ln>
        </p:spPr>
      </p:pic>
      <p:sp>
        <p:nvSpPr>
          <p:cNvPr id="159" name="Google Shape;159;p10"/>
          <p:cNvSpPr txBox="1"/>
          <p:nvPr/>
        </p:nvSpPr>
        <p:spPr>
          <a:xfrm>
            <a:off x="220650" y="366350"/>
            <a:ext cx="11126100" cy="83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4400"/>
              <a:buFont typeface="Play"/>
              <a:buNone/>
            </a:pPr>
            <a:r>
              <a:rPr lang="es-ES" sz="4700">
                <a:solidFill>
                  <a:schemeClr val="dk1"/>
                </a:solidFill>
              </a:rPr>
              <a:t>KREIRAJMO DRAMSKO DJELO!</a:t>
            </a:r>
            <a:endParaRPr b="0" i="0" sz="4400" u="none" cap="none" strike="noStrike">
              <a:solidFill>
                <a:schemeClr val="dk1"/>
              </a:solidFill>
              <a:latin typeface="Play"/>
              <a:ea typeface="Play"/>
              <a:cs typeface="Play"/>
              <a:sym typeface="Pl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1"/>
          <p:cNvSpPr txBox="1"/>
          <p:nvPr>
            <p:ph type="title"/>
          </p:nvPr>
        </p:nvSpPr>
        <p:spPr>
          <a:xfrm>
            <a:off x="265575" y="1443974"/>
            <a:ext cx="11514300" cy="2145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70C0"/>
              </a:buClr>
              <a:buSzPts val="5300"/>
              <a:buFont typeface="Play"/>
              <a:buNone/>
            </a:pPr>
            <a:r>
              <a:rPr lang="es-ES" sz="5300">
                <a:solidFill>
                  <a:srgbClr val="0070C0"/>
                </a:solidFill>
                <a:latin typeface="Arial"/>
                <a:ea typeface="Arial"/>
                <a:cs typeface="Arial"/>
                <a:sym typeface="Arial"/>
              </a:rPr>
              <a:t>Korak</a:t>
            </a:r>
            <a:r>
              <a:rPr lang="es-ES" sz="5300">
                <a:solidFill>
                  <a:srgbClr val="0070C0"/>
                </a:solidFill>
                <a:latin typeface="Arial"/>
                <a:ea typeface="Arial"/>
                <a:cs typeface="Arial"/>
                <a:sym typeface="Arial"/>
              </a:rPr>
              <a:t> 2. Osmislimo narativ</a:t>
            </a:r>
            <a:br>
              <a:rPr lang="es-ES" sz="4800">
                <a:solidFill>
                  <a:srgbClr val="0070C0"/>
                </a:solidFill>
                <a:latin typeface="Arial"/>
                <a:ea typeface="Arial"/>
                <a:cs typeface="Arial"/>
                <a:sym typeface="Arial"/>
              </a:rPr>
            </a:br>
            <a:br>
              <a:rPr lang="es-ES" sz="4800">
                <a:solidFill>
                  <a:srgbClr val="0070C0"/>
                </a:solidFill>
                <a:latin typeface="Arial"/>
                <a:ea typeface="Arial"/>
                <a:cs typeface="Arial"/>
                <a:sym typeface="Arial"/>
              </a:rPr>
            </a:br>
            <a:r>
              <a:rPr lang="es-ES" sz="4000">
                <a:latin typeface="Arial"/>
                <a:ea typeface="Arial"/>
                <a:cs typeface="Arial"/>
                <a:sym typeface="Arial"/>
              </a:rPr>
              <a:t>O čemu će priča biti</a:t>
            </a:r>
            <a:r>
              <a:rPr lang="es-ES" sz="4000">
                <a:latin typeface="Arial"/>
                <a:ea typeface="Arial"/>
                <a:cs typeface="Arial"/>
                <a:sym typeface="Arial"/>
              </a:rPr>
              <a:t>?</a:t>
            </a:r>
            <a:endParaRPr sz="4000">
              <a:latin typeface="Arial"/>
              <a:ea typeface="Arial"/>
              <a:cs typeface="Arial"/>
              <a:sym typeface="Arial"/>
            </a:endParaRPr>
          </a:p>
        </p:txBody>
      </p:sp>
      <p:sp>
        <p:nvSpPr>
          <p:cNvPr id="165" name="Google Shape;165;p11"/>
          <p:cNvSpPr txBox="1"/>
          <p:nvPr/>
        </p:nvSpPr>
        <p:spPr>
          <a:xfrm>
            <a:off x="338850" y="378575"/>
            <a:ext cx="10156500" cy="83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4400"/>
              <a:buFont typeface="Play"/>
              <a:buNone/>
            </a:pPr>
            <a:r>
              <a:rPr lang="es-ES" sz="4700">
                <a:solidFill>
                  <a:schemeClr val="dk1"/>
                </a:solidFill>
              </a:rPr>
              <a:t>KREIRAJMO DRAMSKO DJELO!</a:t>
            </a:r>
            <a:endParaRPr b="0" i="0" sz="4400" u="none" cap="none" strike="noStrike">
              <a:solidFill>
                <a:schemeClr val="dk1"/>
              </a:solidFill>
              <a:latin typeface="Play"/>
              <a:ea typeface="Play"/>
              <a:cs typeface="Play"/>
              <a:sym typeface="Play"/>
            </a:endParaRPr>
          </a:p>
        </p:txBody>
      </p:sp>
      <p:pic>
        <p:nvPicPr>
          <p:cNvPr id="166" name="Google Shape;166;p11"/>
          <p:cNvPicPr preferRelativeResize="0"/>
          <p:nvPr/>
        </p:nvPicPr>
        <p:blipFill rotWithShape="1">
          <a:blip r:embed="rId3">
            <a:alphaModFix/>
          </a:blip>
          <a:srcRect b="6745" l="0" r="0" t="8937"/>
          <a:stretch/>
        </p:blipFill>
        <p:spPr>
          <a:xfrm>
            <a:off x="7035675" y="2396475"/>
            <a:ext cx="5041526" cy="4250701"/>
          </a:xfrm>
          <a:prstGeom prst="rect">
            <a:avLst/>
          </a:prstGeom>
          <a:noFill/>
          <a:ln>
            <a:noFill/>
          </a:ln>
        </p:spPr>
      </p:pic>
      <p:sp>
        <p:nvSpPr>
          <p:cNvPr id="167" name="Google Shape;167;p11"/>
          <p:cNvSpPr txBox="1"/>
          <p:nvPr/>
        </p:nvSpPr>
        <p:spPr>
          <a:xfrm>
            <a:off x="265575" y="4098275"/>
            <a:ext cx="8137500" cy="1279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lang="es-ES" sz="2100">
                <a:solidFill>
                  <a:srgbClr val="202124"/>
                </a:solidFill>
                <a:highlight>
                  <a:srgbClr val="F8F9FA"/>
                </a:highlight>
              </a:rPr>
              <a:t>Različite primjere možete provjeriti u prezentacijama DBT tehnika.</a:t>
            </a:r>
            <a:endParaRPr sz="2100">
              <a:solidFill>
                <a:srgbClr val="202124"/>
              </a:solidFill>
              <a:highlight>
                <a:srgbClr val="F8F9FA"/>
              </a:highlight>
            </a:endParaRPr>
          </a:p>
          <a:p>
            <a:pPr indent="0" lvl="0" marL="0" marR="38100" rtl="0" algn="l">
              <a:lnSpc>
                <a:spcPct val="128571"/>
              </a:lnSpc>
              <a:spcBef>
                <a:spcPts val="0"/>
              </a:spcBef>
              <a:spcAft>
                <a:spcPts val="0"/>
              </a:spcAft>
              <a:buClr>
                <a:schemeClr val="dk1"/>
              </a:buClr>
              <a:buSzPts val="1100"/>
              <a:buFont typeface="Arial"/>
              <a:buNone/>
            </a:pPr>
            <a:r>
              <a:rPr lang="es-ES" sz="2100">
                <a:solidFill>
                  <a:srgbClr val="202124"/>
                </a:solidFill>
                <a:highlight>
                  <a:srgbClr val="F8F9FA"/>
                </a:highlight>
              </a:rPr>
              <a:t>Odaberite koju tehniku ​​želite koristiti i provjerite!</a:t>
            </a:r>
            <a:endParaRPr sz="2100">
              <a:solidFill>
                <a:srgbClr val="202124"/>
              </a:solidFill>
              <a:highlight>
                <a:srgbClr val="F8F9FA"/>
              </a:highlight>
            </a:endParaRPr>
          </a:p>
          <a:p>
            <a:pPr indent="0" lvl="0" marL="0" marR="0" rtl="0" algn="l">
              <a:lnSpc>
                <a:spcPct val="115000"/>
              </a:lnSpc>
              <a:spcBef>
                <a:spcPts val="0"/>
              </a:spcBef>
              <a:spcAft>
                <a:spcPts val="0"/>
              </a:spcAft>
              <a:buClr>
                <a:srgbClr val="000000"/>
              </a:buClr>
              <a:buSzPts val="2000"/>
              <a:buFont typeface="Arial"/>
              <a:buNone/>
            </a:pPr>
            <a:r>
              <a:t/>
            </a:r>
            <a:endParaRPr sz="20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2e0e19b55bf_0_27"/>
          <p:cNvSpPr txBox="1"/>
          <p:nvPr>
            <p:ph type="title"/>
          </p:nvPr>
        </p:nvSpPr>
        <p:spPr>
          <a:xfrm>
            <a:off x="180100" y="1272975"/>
            <a:ext cx="11514300" cy="53613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5000"/>
              </a:lnSpc>
              <a:spcBef>
                <a:spcPts val="0"/>
              </a:spcBef>
              <a:spcAft>
                <a:spcPts val="0"/>
              </a:spcAft>
              <a:buClr>
                <a:srgbClr val="0070C0"/>
              </a:buClr>
              <a:buSzPct val="100000"/>
              <a:buFont typeface="Play"/>
              <a:buNone/>
            </a:pPr>
            <a:r>
              <a:rPr lang="es-ES" sz="5300">
                <a:solidFill>
                  <a:srgbClr val="0070C0"/>
                </a:solidFill>
                <a:latin typeface="Arial"/>
                <a:ea typeface="Arial"/>
                <a:cs typeface="Arial"/>
                <a:sym typeface="Arial"/>
              </a:rPr>
              <a:t>Korak</a:t>
            </a:r>
            <a:r>
              <a:rPr lang="es-ES" sz="5300">
                <a:solidFill>
                  <a:srgbClr val="0070C0"/>
                </a:solidFill>
                <a:latin typeface="Arial"/>
                <a:ea typeface="Arial"/>
                <a:cs typeface="Arial"/>
                <a:sym typeface="Arial"/>
              </a:rPr>
              <a:t> 3. Opisivanje likova</a:t>
            </a:r>
            <a:br>
              <a:rPr lang="es-ES" sz="4800">
                <a:solidFill>
                  <a:srgbClr val="0070C0"/>
                </a:solidFill>
                <a:latin typeface="Arial"/>
                <a:ea typeface="Arial"/>
                <a:cs typeface="Arial"/>
                <a:sym typeface="Arial"/>
              </a:rPr>
            </a:br>
            <a:br>
              <a:rPr lang="es-ES" sz="4800">
                <a:solidFill>
                  <a:srgbClr val="0070C0"/>
                </a:solidFill>
                <a:latin typeface="Arial"/>
                <a:ea typeface="Arial"/>
                <a:cs typeface="Arial"/>
                <a:sym typeface="Arial"/>
              </a:rPr>
            </a:br>
            <a:r>
              <a:rPr lang="es-ES" sz="3600">
                <a:latin typeface="Arial"/>
                <a:ea typeface="Arial"/>
                <a:cs typeface="Arial"/>
                <a:sym typeface="Arial"/>
              </a:rPr>
              <a:t>Lik je netko ili nešto o čemu je priča</a:t>
            </a:r>
            <a:r>
              <a:rPr lang="es-ES" sz="3600">
                <a:latin typeface="Arial"/>
                <a:ea typeface="Arial"/>
                <a:cs typeface="Arial"/>
                <a:sym typeface="Arial"/>
              </a:rPr>
              <a:t>:</a:t>
            </a:r>
            <a:endParaRPr sz="3600">
              <a:latin typeface="Arial"/>
              <a:ea typeface="Arial"/>
              <a:cs typeface="Arial"/>
              <a:sym typeface="Arial"/>
            </a:endParaRPr>
          </a:p>
          <a:p>
            <a:pPr indent="-434340" lvl="0" marL="457200" rtl="0" algn="l">
              <a:lnSpc>
                <a:spcPct val="115000"/>
              </a:lnSpc>
              <a:spcBef>
                <a:spcPts val="0"/>
              </a:spcBef>
              <a:spcAft>
                <a:spcPts val="0"/>
              </a:spcAft>
              <a:buSzPct val="100000"/>
              <a:buFont typeface="Arial"/>
              <a:buChar char="●"/>
            </a:pPr>
            <a:r>
              <a:rPr lang="es-ES" sz="3600">
                <a:latin typeface="Arial"/>
                <a:ea typeface="Arial"/>
                <a:cs typeface="Arial"/>
                <a:sym typeface="Arial"/>
              </a:rPr>
              <a:t>osoba</a:t>
            </a:r>
            <a:endParaRPr sz="3600">
              <a:latin typeface="Arial"/>
              <a:ea typeface="Arial"/>
              <a:cs typeface="Arial"/>
              <a:sym typeface="Arial"/>
            </a:endParaRPr>
          </a:p>
          <a:p>
            <a:pPr indent="-434340" lvl="0" marL="457200" rtl="0" algn="l">
              <a:lnSpc>
                <a:spcPct val="115000"/>
              </a:lnSpc>
              <a:spcBef>
                <a:spcPts val="0"/>
              </a:spcBef>
              <a:spcAft>
                <a:spcPts val="0"/>
              </a:spcAft>
              <a:buSzPct val="100000"/>
              <a:buFont typeface="Arial"/>
              <a:buChar char="●"/>
            </a:pPr>
            <a:r>
              <a:rPr lang="es-ES" sz="3600">
                <a:latin typeface="Arial"/>
                <a:ea typeface="Arial"/>
                <a:cs typeface="Arial"/>
                <a:sym typeface="Arial"/>
              </a:rPr>
              <a:t>izmišljeni lik</a:t>
            </a:r>
            <a:endParaRPr sz="3600">
              <a:latin typeface="Arial"/>
              <a:ea typeface="Arial"/>
              <a:cs typeface="Arial"/>
              <a:sym typeface="Arial"/>
            </a:endParaRPr>
          </a:p>
          <a:p>
            <a:pPr indent="-434340" lvl="0" marL="457200" rtl="0" algn="l">
              <a:lnSpc>
                <a:spcPct val="115000"/>
              </a:lnSpc>
              <a:spcBef>
                <a:spcPts val="0"/>
              </a:spcBef>
              <a:spcAft>
                <a:spcPts val="0"/>
              </a:spcAft>
              <a:buSzPct val="100000"/>
              <a:buFont typeface="Arial"/>
              <a:buChar char="●"/>
            </a:pPr>
            <a:r>
              <a:rPr lang="es-ES" sz="3600">
                <a:latin typeface="Arial"/>
                <a:ea typeface="Arial"/>
                <a:cs typeface="Arial"/>
                <a:sym typeface="Arial"/>
              </a:rPr>
              <a:t>mistično biće</a:t>
            </a:r>
            <a:endParaRPr sz="3600">
              <a:latin typeface="Arial"/>
              <a:ea typeface="Arial"/>
              <a:cs typeface="Arial"/>
              <a:sym typeface="Arial"/>
            </a:endParaRPr>
          </a:p>
          <a:p>
            <a:pPr indent="-434340" lvl="0" marL="457200" rtl="0" algn="l">
              <a:lnSpc>
                <a:spcPct val="115000"/>
              </a:lnSpc>
              <a:spcBef>
                <a:spcPts val="0"/>
              </a:spcBef>
              <a:spcAft>
                <a:spcPts val="0"/>
              </a:spcAft>
              <a:buSzPct val="100000"/>
              <a:buFont typeface="Arial"/>
              <a:buChar char="●"/>
            </a:pPr>
            <a:r>
              <a:rPr lang="es-ES" sz="3600">
                <a:latin typeface="Arial"/>
                <a:ea typeface="Arial"/>
                <a:cs typeface="Arial"/>
                <a:sym typeface="Arial"/>
              </a:rPr>
              <a:t>neki predmet</a:t>
            </a:r>
            <a:endParaRPr sz="3600">
              <a:latin typeface="Arial"/>
              <a:ea typeface="Arial"/>
              <a:cs typeface="Arial"/>
              <a:sym typeface="Arial"/>
            </a:endParaRPr>
          </a:p>
          <a:p>
            <a:pPr indent="0" lvl="0" marL="0" rtl="0" algn="l">
              <a:lnSpc>
                <a:spcPct val="90000"/>
              </a:lnSpc>
              <a:spcBef>
                <a:spcPts val="0"/>
              </a:spcBef>
              <a:spcAft>
                <a:spcPts val="0"/>
              </a:spcAft>
              <a:buClr>
                <a:srgbClr val="0070C0"/>
              </a:buClr>
              <a:buSzPct val="132500"/>
              <a:buFont typeface="Play"/>
              <a:buNone/>
            </a:pPr>
            <a:r>
              <a:t/>
            </a:r>
            <a:endParaRPr sz="4000">
              <a:latin typeface="Arial"/>
              <a:ea typeface="Arial"/>
              <a:cs typeface="Arial"/>
              <a:sym typeface="Arial"/>
            </a:endParaRPr>
          </a:p>
        </p:txBody>
      </p:sp>
      <p:sp>
        <p:nvSpPr>
          <p:cNvPr id="173" name="Google Shape;173;g2e0e19b55bf_0_27"/>
          <p:cNvSpPr txBox="1"/>
          <p:nvPr/>
        </p:nvSpPr>
        <p:spPr>
          <a:xfrm>
            <a:off x="338850" y="378575"/>
            <a:ext cx="10232400" cy="1486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4400"/>
              <a:buFont typeface="Play"/>
              <a:buNone/>
            </a:pPr>
            <a:r>
              <a:rPr lang="es-ES" sz="4700">
                <a:solidFill>
                  <a:schemeClr val="dk1"/>
                </a:solidFill>
              </a:rPr>
              <a:t>KREIRAJMO DRAMSKO DJELO!</a:t>
            </a:r>
            <a:endParaRPr sz="4400">
              <a:solidFill>
                <a:schemeClr val="dk1"/>
              </a:solidFill>
              <a:latin typeface="Play"/>
              <a:ea typeface="Play"/>
              <a:cs typeface="Play"/>
              <a:sym typeface="Play"/>
            </a:endParaRPr>
          </a:p>
          <a:p>
            <a:pPr indent="0" lvl="0" marL="0" marR="0" rtl="0" algn="l">
              <a:lnSpc>
                <a:spcPct val="90000"/>
              </a:lnSpc>
              <a:spcBef>
                <a:spcPts val="0"/>
              </a:spcBef>
              <a:spcAft>
                <a:spcPts val="0"/>
              </a:spcAft>
              <a:buClr>
                <a:srgbClr val="000000"/>
              </a:buClr>
              <a:buSzPts val="4700"/>
              <a:buFont typeface="Arial"/>
              <a:buNone/>
            </a:pPr>
            <a:r>
              <a:t/>
            </a:r>
            <a:endParaRPr sz="4700">
              <a:solidFill>
                <a:schemeClr val="dk1"/>
              </a:solidFill>
            </a:endParaRPr>
          </a:p>
        </p:txBody>
      </p:sp>
      <p:pic>
        <p:nvPicPr>
          <p:cNvPr id="174" name="Google Shape;174;g2e0e19b55bf_0_27"/>
          <p:cNvPicPr preferRelativeResize="0"/>
          <p:nvPr/>
        </p:nvPicPr>
        <p:blipFill rotWithShape="1">
          <a:blip r:embed="rId3">
            <a:alphaModFix/>
          </a:blip>
          <a:srcRect b="4771" l="0" r="0" t="52968"/>
          <a:stretch/>
        </p:blipFill>
        <p:spPr>
          <a:xfrm>
            <a:off x="5936275" y="3764550"/>
            <a:ext cx="4817825" cy="1587500"/>
          </a:xfrm>
          <a:prstGeom prst="rect">
            <a:avLst/>
          </a:prstGeom>
          <a:noFill/>
          <a:ln>
            <a:noFill/>
          </a:ln>
        </p:spPr>
      </p:pic>
      <p:pic>
        <p:nvPicPr>
          <p:cNvPr id="175" name="Google Shape;175;g2e0e19b55bf_0_27"/>
          <p:cNvPicPr preferRelativeResize="0"/>
          <p:nvPr/>
        </p:nvPicPr>
        <p:blipFill rotWithShape="1">
          <a:blip r:embed="rId4">
            <a:alphaModFix/>
          </a:blip>
          <a:srcRect b="73742" l="0" r="0" t="0"/>
          <a:stretch/>
        </p:blipFill>
        <p:spPr>
          <a:xfrm>
            <a:off x="4079200" y="5445825"/>
            <a:ext cx="4653500" cy="916449"/>
          </a:xfrm>
          <a:prstGeom prst="rect">
            <a:avLst/>
          </a:prstGeom>
          <a:noFill/>
          <a:ln>
            <a:noFill/>
          </a:ln>
        </p:spPr>
      </p:pic>
      <p:pic>
        <p:nvPicPr>
          <p:cNvPr id="176" name="Google Shape;176;g2e0e19b55bf_0_27"/>
          <p:cNvPicPr preferRelativeResize="0"/>
          <p:nvPr/>
        </p:nvPicPr>
        <p:blipFill rotWithShape="1">
          <a:blip r:embed="rId5">
            <a:alphaModFix/>
          </a:blip>
          <a:srcRect b="69448" l="2306" r="55909" t="7215"/>
          <a:stretch/>
        </p:blipFill>
        <p:spPr>
          <a:xfrm>
            <a:off x="9112141" y="5445825"/>
            <a:ext cx="2734758" cy="9164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e15a254684_0_10"/>
          <p:cNvSpPr txBox="1"/>
          <p:nvPr/>
        </p:nvSpPr>
        <p:spPr>
          <a:xfrm>
            <a:off x="499100" y="524225"/>
            <a:ext cx="10194000" cy="83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4400"/>
              <a:buFont typeface="Play"/>
              <a:buNone/>
            </a:pPr>
            <a:r>
              <a:rPr lang="es-ES" sz="4700">
                <a:solidFill>
                  <a:schemeClr val="dk1"/>
                </a:solidFill>
              </a:rPr>
              <a:t>KREIRAJMO DRAMSKO DJELO!</a:t>
            </a:r>
            <a:endParaRPr b="0" i="0" sz="4400" u="none" cap="none" strike="noStrike">
              <a:solidFill>
                <a:schemeClr val="dk1"/>
              </a:solidFill>
              <a:latin typeface="Play"/>
              <a:ea typeface="Play"/>
              <a:cs typeface="Play"/>
              <a:sym typeface="Play"/>
            </a:endParaRPr>
          </a:p>
        </p:txBody>
      </p:sp>
      <p:sp>
        <p:nvSpPr>
          <p:cNvPr id="182" name="Google Shape;182;g2e15a254684_0_10"/>
          <p:cNvSpPr txBox="1"/>
          <p:nvPr/>
        </p:nvSpPr>
        <p:spPr>
          <a:xfrm>
            <a:off x="499100" y="1360025"/>
            <a:ext cx="11410500" cy="1412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500"/>
              <a:buFont typeface="Arial"/>
              <a:buNone/>
            </a:pPr>
            <a:r>
              <a:rPr lang="es-ES" sz="4500">
                <a:solidFill>
                  <a:srgbClr val="0070C0"/>
                </a:solidFill>
              </a:rPr>
              <a:t>Korak</a:t>
            </a:r>
            <a:r>
              <a:rPr b="0" i="0" lang="es-ES" sz="4500" u="none" cap="none" strike="noStrike">
                <a:solidFill>
                  <a:srgbClr val="0070C0"/>
                </a:solidFill>
                <a:latin typeface="Arial"/>
                <a:ea typeface="Arial"/>
                <a:cs typeface="Arial"/>
                <a:sym typeface="Arial"/>
              </a:rPr>
              <a:t> 4. </a:t>
            </a:r>
            <a:r>
              <a:rPr lang="es-ES" sz="4500">
                <a:solidFill>
                  <a:srgbClr val="0070C0"/>
                </a:solidFill>
              </a:rPr>
              <a:t>Kreiranje elemenata priče</a:t>
            </a:r>
            <a:endParaRPr b="0" i="0" sz="45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83" name="Google Shape;183;g2e15a254684_0_10"/>
          <p:cNvSpPr txBox="1"/>
          <p:nvPr/>
        </p:nvSpPr>
        <p:spPr>
          <a:xfrm>
            <a:off x="524700" y="2395850"/>
            <a:ext cx="75486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3000"/>
              <a:buFont typeface="Arial"/>
              <a:buNone/>
            </a:pPr>
            <a:r>
              <a:rPr lang="es-ES" sz="3000">
                <a:solidFill>
                  <a:schemeClr val="dk1"/>
                </a:solidFill>
              </a:rPr>
              <a:t>Koristit ćemo</a:t>
            </a:r>
            <a:r>
              <a:rPr b="0" i="0" lang="es-ES" sz="3000" u="none" cap="none" strike="noStrike">
                <a:solidFill>
                  <a:schemeClr val="dk1"/>
                </a:solidFill>
                <a:latin typeface="Arial"/>
                <a:ea typeface="Arial"/>
                <a:cs typeface="Arial"/>
                <a:sym typeface="Arial"/>
              </a:rPr>
              <a:t> 4 moguće dramske te</a:t>
            </a:r>
            <a:r>
              <a:rPr lang="es-ES" sz="3000">
                <a:solidFill>
                  <a:schemeClr val="dk1"/>
                </a:solidFill>
              </a:rPr>
              <a:t>hnike</a:t>
            </a:r>
            <a:r>
              <a:rPr b="0" i="0" lang="es-ES" sz="3000" u="none" cap="none" strike="noStrike">
                <a:solidFill>
                  <a:schemeClr val="dk1"/>
                </a:solidFill>
                <a:latin typeface="Arial"/>
                <a:ea typeface="Arial"/>
                <a:cs typeface="Arial"/>
                <a:sym typeface="Arial"/>
              </a:rPr>
              <a:t>:</a:t>
            </a:r>
            <a:endParaRPr b="0" i="0" sz="3000" u="none" cap="none" strike="noStrike">
              <a:solidFill>
                <a:schemeClr val="dk1"/>
              </a:solidFill>
              <a:latin typeface="Arial"/>
              <a:ea typeface="Arial"/>
              <a:cs typeface="Arial"/>
              <a:sym typeface="Arial"/>
            </a:endParaRPr>
          </a:p>
          <a:p>
            <a:pPr indent="-419100" lvl="0" marL="457200" marR="0" rtl="0" algn="l">
              <a:lnSpc>
                <a:spcPct val="150000"/>
              </a:lnSpc>
              <a:spcBef>
                <a:spcPts val="0"/>
              </a:spcBef>
              <a:spcAft>
                <a:spcPts val="0"/>
              </a:spcAft>
              <a:buClr>
                <a:schemeClr val="dk1"/>
              </a:buClr>
              <a:buSzPts val="3000"/>
              <a:buFont typeface="Arial"/>
              <a:buChar char="●"/>
            </a:pPr>
            <a:r>
              <a:rPr lang="es-ES" sz="3000">
                <a:solidFill>
                  <a:schemeClr val="dk1"/>
                </a:solidFill>
              </a:rPr>
              <a:t>igranje uloga</a:t>
            </a:r>
            <a:endParaRPr b="0" i="0" sz="3000" u="none" cap="none" strike="noStrike">
              <a:solidFill>
                <a:schemeClr val="dk1"/>
              </a:solidFill>
              <a:latin typeface="Arial"/>
              <a:ea typeface="Arial"/>
              <a:cs typeface="Arial"/>
              <a:sym typeface="Arial"/>
            </a:endParaRPr>
          </a:p>
          <a:p>
            <a:pPr indent="-419100" lvl="0" marL="457200" marR="0" rtl="0" algn="l">
              <a:lnSpc>
                <a:spcPct val="150000"/>
              </a:lnSpc>
              <a:spcBef>
                <a:spcPts val="0"/>
              </a:spcBef>
              <a:spcAft>
                <a:spcPts val="0"/>
              </a:spcAft>
              <a:buClr>
                <a:schemeClr val="dk1"/>
              </a:buClr>
              <a:buSzPts val="3000"/>
              <a:buFont typeface="Arial"/>
              <a:buChar char="●"/>
            </a:pPr>
            <a:r>
              <a:rPr lang="es-ES" sz="3000">
                <a:solidFill>
                  <a:schemeClr val="dk1"/>
                </a:solidFill>
              </a:rPr>
              <a:t>teatar objekta</a:t>
            </a:r>
            <a:endParaRPr b="0" i="0" sz="3000" u="none" cap="none" strike="noStrike">
              <a:solidFill>
                <a:schemeClr val="dk1"/>
              </a:solidFill>
              <a:latin typeface="Arial"/>
              <a:ea typeface="Arial"/>
              <a:cs typeface="Arial"/>
              <a:sym typeface="Arial"/>
            </a:endParaRPr>
          </a:p>
          <a:p>
            <a:pPr indent="-419100" lvl="0" marL="457200" marR="0" rtl="0" algn="l">
              <a:lnSpc>
                <a:spcPct val="150000"/>
              </a:lnSpc>
              <a:spcBef>
                <a:spcPts val="0"/>
              </a:spcBef>
              <a:spcAft>
                <a:spcPts val="0"/>
              </a:spcAft>
              <a:buClr>
                <a:schemeClr val="dk1"/>
              </a:buClr>
              <a:buSzPts val="3000"/>
              <a:buFont typeface="Arial"/>
              <a:buChar char="●"/>
            </a:pPr>
            <a:r>
              <a:rPr lang="es-ES" sz="3000">
                <a:solidFill>
                  <a:schemeClr val="dk1"/>
                </a:solidFill>
              </a:rPr>
              <a:t>drama procesa</a:t>
            </a:r>
            <a:endParaRPr b="0" i="0" sz="3000" u="none" cap="none" strike="noStrike">
              <a:solidFill>
                <a:schemeClr val="dk1"/>
              </a:solidFill>
              <a:latin typeface="Arial"/>
              <a:ea typeface="Arial"/>
              <a:cs typeface="Arial"/>
              <a:sym typeface="Arial"/>
            </a:endParaRPr>
          </a:p>
          <a:p>
            <a:pPr indent="-419100" lvl="0" marL="457200" marR="0" rtl="0" algn="l">
              <a:lnSpc>
                <a:spcPct val="150000"/>
              </a:lnSpc>
              <a:spcBef>
                <a:spcPts val="0"/>
              </a:spcBef>
              <a:spcAft>
                <a:spcPts val="0"/>
              </a:spcAft>
              <a:buClr>
                <a:srgbClr val="000000"/>
              </a:buClr>
              <a:buSzPts val="3000"/>
              <a:buFont typeface="Arial"/>
              <a:buChar char="●"/>
            </a:pPr>
            <a:r>
              <a:rPr lang="es-ES" sz="3000">
                <a:solidFill>
                  <a:schemeClr val="dk1"/>
                </a:solidFill>
              </a:rPr>
              <a:t>f</a:t>
            </a:r>
            <a:r>
              <a:rPr b="0" i="0" lang="es-ES" sz="3000" u="none" cap="none" strike="noStrike">
                <a:solidFill>
                  <a:schemeClr val="dk1"/>
                </a:solidFill>
                <a:latin typeface="Arial"/>
                <a:ea typeface="Arial"/>
                <a:cs typeface="Arial"/>
                <a:sym typeface="Arial"/>
              </a:rPr>
              <a:t>orum </a:t>
            </a:r>
            <a:r>
              <a:rPr lang="es-ES" sz="3000">
                <a:solidFill>
                  <a:schemeClr val="dk1"/>
                </a:solidFill>
              </a:rPr>
              <a:t>teatar</a:t>
            </a:r>
            <a:endParaRPr b="0" i="0" sz="3000" u="none" cap="none" strike="noStrike">
              <a:solidFill>
                <a:schemeClr val="dk1"/>
              </a:solidFill>
              <a:latin typeface="Arial"/>
              <a:ea typeface="Arial"/>
              <a:cs typeface="Arial"/>
              <a:sym typeface="Arial"/>
            </a:endParaRPr>
          </a:p>
        </p:txBody>
      </p:sp>
      <p:sp>
        <p:nvSpPr>
          <p:cNvPr id="184" name="Google Shape;184;g2e15a254684_0_10"/>
          <p:cNvSpPr txBox="1"/>
          <p:nvPr/>
        </p:nvSpPr>
        <p:spPr>
          <a:xfrm>
            <a:off x="524700" y="5999300"/>
            <a:ext cx="7214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chemeClr val="dk1"/>
                </a:solidFill>
                <a:latin typeface="Arial"/>
                <a:ea typeface="Arial"/>
                <a:cs typeface="Arial"/>
                <a:sym typeface="Arial"/>
              </a:rPr>
              <a:t>(</a:t>
            </a:r>
            <a:r>
              <a:rPr lang="es-ES" sz="2000">
                <a:solidFill>
                  <a:schemeClr val="dk1"/>
                </a:solidFill>
              </a:rPr>
              <a:t>svaka od tehnika objašnjena je u zasebnoj prezentaciji</a:t>
            </a:r>
            <a:r>
              <a:rPr b="0" i="0" lang="es-ES" sz="2000" u="none" cap="none" strike="noStrike">
                <a:solidFill>
                  <a:schemeClr val="dk1"/>
                </a:solidFill>
                <a:latin typeface="Arial"/>
                <a:ea typeface="Arial"/>
                <a:cs typeface="Arial"/>
                <a:sym typeface="Arial"/>
              </a:rPr>
              <a:t>)</a:t>
            </a:r>
            <a:endParaRPr b="0" i="0" sz="2000" u="none" cap="none" strike="noStrike">
              <a:solidFill>
                <a:schemeClr val="dk1"/>
              </a:solidFill>
              <a:latin typeface="Arial"/>
              <a:ea typeface="Arial"/>
              <a:cs typeface="Arial"/>
              <a:sym typeface="Arial"/>
            </a:endParaRPr>
          </a:p>
        </p:txBody>
      </p:sp>
      <p:pic>
        <p:nvPicPr>
          <p:cNvPr id="185" name="Google Shape;185;g2e15a254684_0_10"/>
          <p:cNvPicPr preferRelativeResize="0"/>
          <p:nvPr/>
        </p:nvPicPr>
        <p:blipFill rotWithShape="1">
          <a:blip r:embed="rId3">
            <a:alphaModFix/>
          </a:blip>
          <a:srcRect b="0" l="10004" r="12319" t="10562"/>
          <a:stretch/>
        </p:blipFill>
        <p:spPr>
          <a:xfrm>
            <a:off x="7739400" y="3441000"/>
            <a:ext cx="4452600" cy="34169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2e15a254684_0_0"/>
          <p:cNvSpPr txBox="1"/>
          <p:nvPr/>
        </p:nvSpPr>
        <p:spPr>
          <a:xfrm>
            <a:off x="499100" y="524225"/>
            <a:ext cx="10680600" cy="83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4400"/>
              <a:buFont typeface="Play"/>
              <a:buNone/>
            </a:pPr>
            <a:r>
              <a:rPr lang="es-ES" sz="4700">
                <a:solidFill>
                  <a:schemeClr val="dk1"/>
                </a:solidFill>
              </a:rPr>
              <a:t>KREIRAJMO DRAMSKO DJELO!</a:t>
            </a:r>
            <a:endParaRPr b="0" i="0" sz="4400" u="none" cap="none" strike="noStrike">
              <a:solidFill>
                <a:schemeClr val="dk1"/>
              </a:solidFill>
              <a:latin typeface="Play"/>
              <a:ea typeface="Play"/>
              <a:cs typeface="Play"/>
              <a:sym typeface="Play"/>
            </a:endParaRPr>
          </a:p>
        </p:txBody>
      </p:sp>
      <p:sp>
        <p:nvSpPr>
          <p:cNvPr id="191" name="Google Shape;191;g2e15a254684_0_0"/>
          <p:cNvSpPr txBox="1"/>
          <p:nvPr/>
        </p:nvSpPr>
        <p:spPr>
          <a:xfrm>
            <a:off x="499100" y="1360025"/>
            <a:ext cx="11425500" cy="1412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70C0"/>
              </a:buClr>
              <a:buSzPts val="5300"/>
              <a:buFont typeface="Play"/>
              <a:buNone/>
            </a:pPr>
            <a:r>
              <a:rPr lang="es-ES" sz="4500">
                <a:solidFill>
                  <a:srgbClr val="0070C0"/>
                </a:solidFill>
              </a:rPr>
              <a:t>Korak</a:t>
            </a:r>
            <a:r>
              <a:rPr b="0" i="0" lang="es-ES" sz="4500" u="none" cap="none" strike="noStrike">
                <a:solidFill>
                  <a:srgbClr val="0070C0"/>
                </a:solidFill>
                <a:latin typeface="Arial"/>
                <a:ea typeface="Arial"/>
                <a:cs typeface="Arial"/>
                <a:sym typeface="Arial"/>
              </a:rPr>
              <a:t> </a:t>
            </a:r>
            <a:r>
              <a:rPr lang="es-ES" sz="4500">
                <a:solidFill>
                  <a:srgbClr val="0070C0"/>
                </a:solidFill>
              </a:rPr>
              <a:t>4</a:t>
            </a:r>
            <a:r>
              <a:rPr b="0" i="0" lang="es-ES" sz="4500" u="none" cap="none" strike="noStrike">
                <a:solidFill>
                  <a:srgbClr val="0070C0"/>
                </a:solidFill>
                <a:latin typeface="Arial"/>
                <a:ea typeface="Arial"/>
                <a:cs typeface="Arial"/>
                <a:sym typeface="Arial"/>
              </a:rPr>
              <a:t>. </a:t>
            </a:r>
            <a:r>
              <a:rPr lang="es-ES" sz="4500">
                <a:solidFill>
                  <a:srgbClr val="0070C0"/>
                </a:solidFill>
              </a:rPr>
              <a:t>Kreiranje elemenata priče</a:t>
            </a:r>
            <a:endParaRPr b="0" i="0" sz="45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92" name="Google Shape;192;g2e15a254684_0_0"/>
          <p:cNvSpPr txBox="1"/>
          <p:nvPr/>
        </p:nvSpPr>
        <p:spPr>
          <a:xfrm>
            <a:off x="524700" y="2395850"/>
            <a:ext cx="11142600" cy="2031900"/>
          </a:xfrm>
          <a:prstGeom prst="rect">
            <a:avLst/>
          </a:prstGeom>
          <a:noFill/>
          <a:ln>
            <a:noFill/>
          </a:ln>
        </p:spPr>
        <p:txBody>
          <a:bodyPr anchorCtr="0" anchor="t" bIns="91425" lIns="91425" spcFirstLastPara="1" rIns="91425" wrap="square" tIns="91425">
            <a:spAutoFit/>
          </a:bodyPr>
          <a:lstStyle/>
          <a:p>
            <a:pPr indent="-419100" lvl="0" marL="457200" marR="0" rtl="0" algn="l">
              <a:lnSpc>
                <a:spcPct val="150000"/>
              </a:lnSpc>
              <a:spcBef>
                <a:spcPts val="0"/>
              </a:spcBef>
              <a:spcAft>
                <a:spcPts val="0"/>
              </a:spcAft>
              <a:buClr>
                <a:schemeClr val="dk1"/>
              </a:buClr>
              <a:buSzPts val="3000"/>
              <a:buFont typeface="Arial"/>
              <a:buChar char="●"/>
            </a:pPr>
            <a:r>
              <a:rPr lang="es-ES" sz="3000">
                <a:solidFill>
                  <a:schemeClr val="dk1"/>
                </a:solidFill>
              </a:rPr>
              <a:t>Gdje i kada se priča događa</a:t>
            </a:r>
            <a:r>
              <a:rPr b="0" i="0" lang="es-ES" sz="3000" u="none" cap="none" strike="noStrike">
                <a:solidFill>
                  <a:schemeClr val="dk1"/>
                </a:solidFill>
                <a:latin typeface="Arial"/>
                <a:ea typeface="Arial"/>
                <a:cs typeface="Arial"/>
                <a:sym typeface="Arial"/>
              </a:rPr>
              <a:t>?</a:t>
            </a:r>
            <a:endParaRPr b="0" i="0" sz="3000" u="none" cap="none" strike="noStrike">
              <a:solidFill>
                <a:schemeClr val="dk1"/>
              </a:solidFill>
              <a:latin typeface="Arial"/>
              <a:ea typeface="Arial"/>
              <a:cs typeface="Arial"/>
              <a:sym typeface="Arial"/>
            </a:endParaRPr>
          </a:p>
          <a:p>
            <a:pPr indent="-419100" lvl="0" marL="457200" marR="0" rtl="0" algn="l">
              <a:lnSpc>
                <a:spcPct val="150000"/>
              </a:lnSpc>
              <a:spcBef>
                <a:spcPts val="0"/>
              </a:spcBef>
              <a:spcAft>
                <a:spcPts val="0"/>
              </a:spcAft>
              <a:buClr>
                <a:schemeClr val="dk1"/>
              </a:buClr>
              <a:buSzPts val="3000"/>
              <a:buFont typeface="Arial"/>
              <a:buChar char="●"/>
            </a:pPr>
            <a:r>
              <a:rPr lang="es-ES" sz="3000">
                <a:solidFill>
                  <a:schemeClr val="dk1"/>
                </a:solidFill>
              </a:rPr>
              <a:t>Koje su uloge likova tijekom priče</a:t>
            </a:r>
            <a:r>
              <a:rPr b="0" i="0" lang="es-ES" sz="3000" u="none" cap="none" strike="noStrike">
                <a:solidFill>
                  <a:schemeClr val="dk1"/>
                </a:solidFill>
                <a:latin typeface="Arial"/>
                <a:ea typeface="Arial"/>
                <a:cs typeface="Arial"/>
                <a:sym typeface="Arial"/>
              </a:rPr>
              <a:t>?</a:t>
            </a:r>
            <a:endParaRPr b="0" i="0" sz="3000" u="none" cap="none" strike="noStrike">
              <a:solidFill>
                <a:schemeClr val="dk1"/>
              </a:solidFill>
              <a:latin typeface="Arial"/>
              <a:ea typeface="Arial"/>
              <a:cs typeface="Arial"/>
              <a:sym typeface="Arial"/>
            </a:endParaRPr>
          </a:p>
          <a:p>
            <a:pPr indent="-419100" lvl="0" marL="457200" marR="0" rtl="0" algn="l">
              <a:lnSpc>
                <a:spcPct val="150000"/>
              </a:lnSpc>
              <a:spcBef>
                <a:spcPts val="0"/>
              </a:spcBef>
              <a:spcAft>
                <a:spcPts val="0"/>
              </a:spcAft>
              <a:buClr>
                <a:schemeClr val="dk1"/>
              </a:buClr>
              <a:buSzPts val="3000"/>
              <a:buFont typeface="Arial"/>
              <a:buChar char="●"/>
            </a:pPr>
            <a:r>
              <a:rPr lang="es-ES" sz="3000">
                <a:solidFill>
                  <a:schemeClr val="dk1"/>
                </a:solidFill>
              </a:rPr>
              <a:t>Što i na koji način će likovi izvesti priču</a:t>
            </a:r>
            <a:r>
              <a:rPr b="0" i="0" lang="es-ES" sz="3000" u="none" cap="none" strike="noStrike">
                <a:solidFill>
                  <a:schemeClr val="dk1"/>
                </a:solidFill>
                <a:latin typeface="Arial"/>
                <a:ea typeface="Arial"/>
                <a:cs typeface="Arial"/>
                <a:sym typeface="Arial"/>
              </a:rPr>
              <a:t>?</a:t>
            </a:r>
            <a:endParaRPr b="0" i="0" sz="30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2e15a254684_0_18"/>
          <p:cNvSpPr txBox="1"/>
          <p:nvPr/>
        </p:nvSpPr>
        <p:spPr>
          <a:xfrm>
            <a:off x="421200" y="250500"/>
            <a:ext cx="11349600" cy="83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4400"/>
              <a:buFont typeface="Play"/>
              <a:buNone/>
            </a:pPr>
            <a:r>
              <a:rPr lang="es-ES" sz="4700">
                <a:solidFill>
                  <a:schemeClr val="dk1"/>
                </a:solidFill>
              </a:rPr>
              <a:t>KREIRAJMO DRAMSKO DJELO!</a:t>
            </a:r>
            <a:endParaRPr b="0" i="0" sz="4400" u="none" cap="none" strike="noStrike">
              <a:solidFill>
                <a:schemeClr val="dk1"/>
              </a:solidFill>
              <a:latin typeface="Play"/>
              <a:ea typeface="Play"/>
              <a:cs typeface="Play"/>
              <a:sym typeface="Play"/>
            </a:endParaRPr>
          </a:p>
        </p:txBody>
      </p:sp>
      <p:sp>
        <p:nvSpPr>
          <p:cNvPr id="198" name="Google Shape;198;g2e15a254684_0_18"/>
          <p:cNvSpPr txBox="1"/>
          <p:nvPr/>
        </p:nvSpPr>
        <p:spPr>
          <a:xfrm>
            <a:off x="421200" y="1086300"/>
            <a:ext cx="11466300" cy="1412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500"/>
              <a:buFont typeface="Arial"/>
              <a:buNone/>
            </a:pPr>
            <a:r>
              <a:rPr lang="es-ES" sz="4500">
                <a:solidFill>
                  <a:srgbClr val="0070C0"/>
                </a:solidFill>
              </a:rPr>
              <a:t>Korak</a:t>
            </a:r>
            <a:r>
              <a:rPr b="0" i="0" lang="es-ES" sz="4500" u="none" cap="none" strike="noStrike">
                <a:solidFill>
                  <a:srgbClr val="0070C0"/>
                </a:solidFill>
                <a:latin typeface="Arial"/>
                <a:ea typeface="Arial"/>
                <a:cs typeface="Arial"/>
                <a:sym typeface="Arial"/>
              </a:rPr>
              <a:t> 5. </a:t>
            </a:r>
            <a:r>
              <a:rPr lang="es-ES" sz="4500">
                <a:solidFill>
                  <a:srgbClr val="0070C0"/>
                </a:solidFill>
              </a:rPr>
              <a:t>Izrada/odabir rekvizita</a:t>
            </a:r>
            <a:endParaRPr b="0" i="0" sz="45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199" name="Google Shape;199;g2e15a254684_0_18"/>
          <p:cNvSpPr txBox="1"/>
          <p:nvPr/>
        </p:nvSpPr>
        <p:spPr>
          <a:xfrm>
            <a:off x="615675" y="1980775"/>
            <a:ext cx="72339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lang="es-ES" sz="5000">
                <a:solidFill>
                  <a:schemeClr val="dk1"/>
                </a:solidFill>
              </a:rPr>
              <a:t>Definirajmo i izradimo/odaberimo</a:t>
            </a:r>
            <a:r>
              <a:rPr b="0" i="0" lang="es-ES" sz="5000" u="none" cap="none" strike="noStrike">
                <a:solidFill>
                  <a:schemeClr val="dk1"/>
                </a:solidFill>
                <a:latin typeface="Arial"/>
                <a:ea typeface="Arial"/>
                <a:cs typeface="Arial"/>
                <a:sym typeface="Arial"/>
              </a:rPr>
              <a:t> </a:t>
            </a:r>
            <a:endParaRPr b="0" i="0" sz="5000" u="none" cap="none" strike="noStrike">
              <a:solidFill>
                <a:schemeClr val="dk1"/>
              </a:solidFill>
              <a:latin typeface="Arial"/>
              <a:ea typeface="Arial"/>
              <a:cs typeface="Arial"/>
              <a:sym typeface="Arial"/>
            </a:endParaRPr>
          </a:p>
        </p:txBody>
      </p:sp>
      <p:sp>
        <p:nvSpPr>
          <p:cNvPr id="200" name="Google Shape;200;g2e15a254684_0_18"/>
          <p:cNvSpPr txBox="1"/>
          <p:nvPr/>
        </p:nvSpPr>
        <p:spPr>
          <a:xfrm>
            <a:off x="1598850" y="3474575"/>
            <a:ext cx="3706800" cy="2598300"/>
          </a:xfrm>
          <a:prstGeom prst="rect">
            <a:avLst/>
          </a:prstGeom>
          <a:noFill/>
          <a:ln>
            <a:noFill/>
          </a:ln>
        </p:spPr>
        <p:txBody>
          <a:bodyPr anchorCtr="0" anchor="t" bIns="91425" lIns="91425" spcFirstLastPara="1" rIns="91425" wrap="square" tIns="91425">
            <a:spAutoFit/>
          </a:bodyPr>
          <a:lstStyle/>
          <a:p>
            <a:pPr indent="-406400" lvl="0" marL="457200" marR="0" rtl="0" algn="l">
              <a:lnSpc>
                <a:spcPct val="115000"/>
              </a:lnSpc>
              <a:spcBef>
                <a:spcPts val="0"/>
              </a:spcBef>
              <a:spcAft>
                <a:spcPts val="0"/>
              </a:spcAft>
              <a:buClr>
                <a:schemeClr val="dk1"/>
              </a:buClr>
              <a:buSzPts val="2800"/>
              <a:buFont typeface="Arial"/>
              <a:buChar char="●"/>
            </a:pPr>
            <a:r>
              <a:rPr lang="es-ES" sz="2800">
                <a:solidFill>
                  <a:schemeClr val="dk1"/>
                </a:solidFill>
              </a:rPr>
              <a:t>odjeća</a:t>
            </a:r>
            <a:endParaRPr b="0" i="0" sz="2800" u="none" cap="none" strike="noStrike">
              <a:solidFill>
                <a:schemeClr val="dk1"/>
              </a:solidFill>
              <a:latin typeface="Arial"/>
              <a:ea typeface="Arial"/>
              <a:cs typeface="Arial"/>
              <a:sym typeface="Arial"/>
            </a:endParaRPr>
          </a:p>
          <a:p>
            <a:pPr indent="-406400" lvl="0" marL="457200" marR="0" rtl="0" algn="l">
              <a:lnSpc>
                <a:spcPct val="115000"/>
              </a:lnSpc>
              <a:spcBef>
                <a:spcPts val="0"/>
              </a:spcBef>
              <a:spcAft>
                <a:spcPts val="0"/>
              </a:spcAft>
              <a:buClr>
                <a:schemeClr val="dk1"/>
              </a:buClr>
              <a:buSzPts val="2800"/>
              <a:buFont typeface="Arial"/>
              <a:buChar char="●"/>
            </a:pPr>
            <a:r>
              <a:rPr lang="es-ES" sz="2800">
                <a:solidFill>
                  <a:schemeClr val="dk1"/>
                </a:solidFill>
              </a:rPr>
              <a:t>scenografija</a:t>
            </a:r>
            <a:endParaRPr b="0" i="0" sz="2800" u="none" cap="none" strike="noStrike">
              <a:solidFill>
                <a:schemeClr val="dk1"/>
              </a:solidFill>
              <a:latin typeface="Arial"/>
              <a:ea typeface="Arial"/>
              <a:cs typeface="Arial"/>
              <a:sym typeface="Arial"/>
            </a:endParaRPr>
          </a:p>
          <a:p>
            <a:pPr indent="-406400" lvl="0" marL="457200" marR="0" rtl="0" algn="l">
              <a:lnSpc>
                <a:spcPct val="115000"/>
              </a:lnSpc>
              <a:spcBef>
                <a:spcPts val="0"/>
              </a:spcBef>
              <a:spcAft>
                <a:spcPts val="0"/>
              </a:spcAft>
              <a:buClr>
                <a:schemeClr val="dk1"/>
              </a:buClr>
              <a:buSzPts val="2800"/>
              <a:buFont typeface="Arial"/>
              <a:buChar char="●"/>
            </a:pPr>
            <a:r>
              <a:rPr lang="es-ES" sz="2800">
                <a:solidFill>
                  <a:schemeClr val="dk1"/>
                </a:solidFill>
              </a:rPr>
              <a:t>predmeti</a:t>
            </a:r>
            <a:endParaRPr b="0" i="0" sz="2800" u="none" cap="none" strike="noStrike">
              <a:solidFill>
                <a:schemeClr val="dk1"/>
              </a:solidFill>
              <a:latin typeface="Arial"/>
              <a:ea typeface="Arial"/>
              <a:cs typeface="Arial"/>
              <a:sym typeface="Arial"/>
            </a:endParaRPr>
          </a:p>
          <a:p>
            <a:pPr indent="-406400" lvl="0" marL="457200" marR="0" rtl="0" algn="l">
              <a:lnSpc>
                <a:spcPct val="115000"/>
              </a:lnSpc>
              <a:spcBef>
                <a:spcPts val="0"/>
              </a:spcBef>
              <a:spcAft>
                <a:spcPts val="0"/>
              </a:spcAft>
              <a:buClr>
                <a:schemeClr val="dk1"/>
              </a:buClr>
              <a:buSzPts val="2800"/>
              <a:buFont typeface="Arial"/>
              <a:buChar char="●"/>
            </a:pPr>
            <a:r>
              <a:rPr lang="es-ES" sz="2800">
                <a:solidFill>
                  <a:schemeClr val="dk1"/>
                </a:solidFill>
              </a:rPr>
              <a:t>glazba</a:t>
            </a:r>
            <a:endParaRPr b="0" i="0" sz="2800" u="none" cap="none" strike="noStrike">
              <a:solidFill>
                <a:schemeClr val="dk1"/>
              </a:solidFill>
              <a:latin typeface="Arial"/>
              <a:ea typeface="Arial"/>
              <a:cs typeface="Arial"/>
              <a:sym typeface="Arial"/>
            </a:endParaRPr>
          </a:p>
          <a:p>
            <a:pPr indent="-406400" lvl="0" marL="457200" marR="0" rtl="0" algn="l">
              <a:lnSpc>
                <a:spcPct val="115000"/>
              </a:lnSpc>
              <a:spcBef>
                <a:spcPts val="0"/>
              </a:spcBef>
              <a:spcAft>
                <a:spcPts val="0"/>
              </a:spcAft>
              <a:buClr>
                <a:schemeClr val="dk1"/>
              </a:buClr>
              <a:buSzPts val="2800"/>
              <a:buFont typeface="Arial"/>
              <a:buChar char="●"/>
            </a:pPr>
            <a:r>
              <a:rPr lang="es-ES" sz="2800">
                <a:solidFill>
                  <a:schemeClr val="dk1"/>
                </a:solidFill>
              </a:rPr>
              <a:t>rasvjeta</a:t>
            </a:r>
            <a:endParaRPr b="0" i="0" sz="2800" u="none" cap="none" strike="noStrike">
              <a:solidFill>
                <a:schemeClr val="dk1"/>
              </a:solidFill>
              <a:latin typeface="Arial"/>
              <a:ea typeface="Arial"/>
              <a:cs typeface="Arial"/>
              <a:sym typeface="Arial"/>
            </a:endParaRPr>
          </a:p>
        </p:txBody>
      </p:sp>
      <p:pic>
        <p:nvPicPr>
          <p:cNvPr id="201" name="Google Shape;201;g2e15a254684_0_18"/>
          <p:cNvPicPr preferRelativeResize="0"/>
          <p:nvPr/>
        </p:nvPicPr>
        <p:blipFill rotWithShape="1">
          <a:blip r:embed="rId3">
            <a:alphaModFix/>
          </a:blip>
          <a:srcRect b="0" l="0" r="0" t="0"/>
          <a:stretch/>
        </p:blipFill>
        <p:spPr>
          <a:xfrm>
            <a:off x="7607175" y="2384000"/>
            <a:ext cx="4358300" cy="4358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2e15a254684_0_28"/>
          <p:cNvSpPr txBox="1"/>
          <p:nvPr/>
        </p:nvSpPr>
        <p:spPr>
          <a:xfrm>
            <a:off x="499100" y="184350"/>
            <a:ext cx="10923900" cy="83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4400"/>
              <a:buFont typeface="Play"/>
              <a:buNone/>
            </a:pPr>
            <a:r>
              <a:rPr lang="es-ES" sz="4700">
                <a:solidFill>
                  <a:schemeClr val="dk1"/>
                </a:solidFill>
              </a:rPr>
              <a:t>KREIRAJMO DRAMSKO DJELO!</a:t>
            </a:r>
            <a:endParaRPr b="0" i="0" sz="4400" u="none" cap="none" strike="noStrike">
              <a:solidFill>
                <a:schemeClr val="dk1"/>
              </a:solidFill>
              <a:latin typeface="Play"/>
              <a:ea typeface="Play"/>
              <a:cs typeface="Play"/>
              <a:sym typeface="Play"/>
            </a:endParaRPr>
          </a:p>
        </p:txBody>
      </p:sp>
      <p:sp>
        <p:nvSpPr>
          <p:cNvPr id="207" name="Google Shape;207;g2e15a254684_0_28"/>
          <p:cNvSpPr txBox="1"/>
          <p:nvPr/>
        </p:nvSpPr>
        <p:spPr>
          <a:xfrm>
            <a:off x="450525" y="935175"/>
            <a:ext cx="11170200" cy="877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500"/>
              <a:buFont typeface="Arial"/>
              <a:buNone/>
            </a:pPr>
            <a:r>
              <a:rPr lang="es-ES" sz="4500">
                <a:solidFill>
                  <a:srgbClr val="0070C0"/>
                </a:solidFill>
              </a:rPr>
              <a:t>Korak</a:t>
            </a:r>
            <a:r>
              <a:rPr b="0" i="0" lang="es-ES" sz="4500" u="none" cap="none" strike="noStrike">
                <a:solidFill>
                  <a:srgbClr val="0070C0"/>
                </a:solidFill>
                <a:latin typeface="Arial"/>
                <a:ea typeface="Arial"/>
                <a:cs typeface="Arial"/>
                <a:sym typeface="Arial"/>
              </a:rPr>
              <a:t> 5. </a:t>
            </a:r>
            <a:r>
              <a:rPr lang="es-ES" sz="4500">
                <a:solidFill>
                  <a:srgbClr val="0070C0"/>
                </a:solidFill>
              </a:rPr>
              <a:t>Izrada/odabir rekvizita</a:t>
            </a:r>
            <a:endParaRPr b="0" i="0" sz="2800" u="none" cap="none" strike="noStrike">
              <a:solidFill>
                <a:schemeClr val="dk1"/>
              </a:solidFill>
              <a:latin typeface="Arial"/>
              <a:ea typeface="Arial"/>
              <a:cs typeface="Arial"/>
              <a:sym typeface="Arial"/>
            </a:endParaRPr>
          </a:p>
        </p:txBody>
      </p:sp>
      <p:sp>
        <p:nvSpPr>
          <p:cNvPr id="208" name="Google Shape;208;g2e15a254684_0_28"/>
          <p:cNvSpPr txBox="1"/>
          <p:nvPr/>
        </p:nvSpPr>
        <p:spPr>
          <a:xfrm>
            <a:off x="554975" y="1750975"/>
            <a:ext cx="5551800" cy="6003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000"/>
              <a:buFont typeface="Arial"/>
              <a:buNone/>
            </a:pPr>
            <a:r>
              <a:rPr lang="es-ES" sz="3000">
                <a:solidFill>
                  <a:schemeClr val="dk1"/>
                </a:solidFill>
              </a:rPr>
              <a:t>Predlošci za izradu kostima </a:t>
            </a:r>
            <a:endParaRPr b="0" i="0" sz="3000" u="none" cap="none" strike="noStrike">
              <a:solidFill>
                <a:schemeClr val="dk1"/>
              </a:solidFill>
              <a:latin typeface="Arial"/>
              <a:ea typeface="Arial"/>
              <a:cs typeface="Arial"/>
              <a:sym typeface="Arial"/>
            </a:endParaRPr>
          </a:p>
        </p:txBody>
      </p:sp>
      <p:sp>
        <p:nvSpPr>
          <p:cNvPr id="209" name="Google Shape;209;g2e15a254684_0_28"/>
          <p:cNvSpPr/>
          <p:nvPr/>
        </p:nvSpPr>
        <p:spPr>
          <a:xfrm>
            <a:off x="937497" y="2489873"/>
            <a:ext cx="4945710" cy="3454542"/>
          </a:xfrm>
          <a:custGeom>
            <a:rect b="b" l="l" r="r" t="t"/>
            <a:pathLst>
              <a:path extrusionOk="0" h="5461726" w="7819305">
                <a:moveTo>
                  <a:pt x="0" y="0"/>
                </a:moveTo>
                <a:lnTo>
                  <a:pt x="7819305" y="0"/>
                </a:lnTo>
                <a:lnTo>
                  <a:pt x="7819305" y="5461726"/>
                </a:lnTo>
                <a:lnTo>
                  <a:pt x="0" y="5461726"/>
                </a:lnTo>
                <a:lnTo>
                  <a:pt x="0" y="0"/>
                </a:lnTo>
                <a:close/>
              </a:path>
            </a:pathLst>
          </a:custGeom>
          <a:blipFill rotWithShape="1">
            <a:blip r:embed="rId3">
              <a:alphaModFix/>
            </a:blip>
            <a:stretch>
              <a:fillRect b="0" l="0" r="0" t="0"/>
            </a:stretch>
          </a:blipFill>
          <a:ln>
            <a:noFill/>
          </a:ln>
        </p:spPr>
      </p:sp>
      <p:sp>
        <p:nvSpPr>
          <p:cNvPr id="210" name="Google Shape;210;g2e15a254684_0_28"/>
          <p:cNvSpPr/>
          <p:nvPr/>
        </p:nvSpPr>
        <p:spPr>
          <a:xfrm>
            <a:off x="5949100" y="2394300"/>
            <a:ext cx="5311566" cy="3548552"/>
          </a:xfrm>
          <a:custGeom>
            <a:rect b="b" l="l" r="r" t="t"/>
            <a:pathLst>
              <a:path extrusionOk="0" h="5397038" w="7754111">
                <a:moveTo>
                  <a:pt x="0" y="0"/>
                </a:moveTo>
                <a:lnTo>
                  <a:pt x="7754111" y="0"/>
                </a:lnTo>
                <a:lnTo>
                  <a:pt x="7754111" y="5397038"/>
                </a:lnTo>
                <a:lnTo>
                  <a:pt x="0" y="5397038"/>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2e15a254684_0_47"/>
          <p:cNvSpPr txBox="1"/>
          <p:nvPr/>
        </p:nvSpPr>
        <p:spPr>
          <a:xfrm>
            <a:off x="499100" y="184350"/>
            <a:ext cx="10923900" cy="83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4400"/>
              <a:buFont typeface="Play"/>
              <a:buNone/>
            </a:pPr>
            <a:r>
              <a:rPr lang="es-ES" sz="4700">
                <a:solidFill>
                  <a:schemeClr val="dk1"/>
                </a:solidFill>
              </a:rPr>
              <a:t>KREIRAJMO DRAMSKO DJELO!</a:t>
            </a:r>
            <a:endParaRPr b="0" i="0" sz="4400" u="none" cap="none" strike="noStrike">
              <a:solidFill>
                <a:schemeClr val="dk1"/>
              </a:solidFill>
              <a:latin typeface="Play"/>
              <a:ea typeface="Play"/>
              <a:cs typeface="Play"/>
              <a:sym typeface="Play"/>
            </a:endParaRPr>
          </a:p>
        </p:txBody>
      </p:sp>
      <p:sp>
        <p:nvSpPr>
          <p:cNvPr id="216" name="Google Shape;216;g2e15a254684_0_47"/>
          <p:cNvSpPr txBox="1"/>
          <p:nvPr/>
        </p:nvSpPr>
        <p:spPr>
          <a:xfrm>
            <a:off x="450525" y="935175"/>
            <a:ext cx="10803000" cy="1443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500"/>
              <a:buFont typeface="Arial"/>
              <a:buNone/>
            </a:pPr>
            <a:r>
              <a:rPr lang="es-ES" sz="4500">
                <a:solidFill>
                  <a:srgbClr val="0070C0"/>
                </a:solidFill>
              </a:rPr>
              <a:t>Korak</a:t>
            </a:r>
            <a:r>
              <a:rPr b="0" i="0" lang="es-ES" sz="4500" u="none" cap="none" strike="noStrike">
                <a:solidFill>
                  <a:srgbClr val="0070C0"/>
                </a:solidFill>
                <a:latin typeface="Arial"/>
                <a:ea typeface="Arial"/>
                <a:cs typeface="Arial"/>
                <a:sym typeface="Arial"/>
              </a:rPr>
              <a:t> 5. </a:t>
            </a:r>
            <a:r>
              <a:rPr lang="es-ES" sz="4500">
                <a:solidFill>
                  <a:srgbClr val="0070C0"/>
                </a:solidFill>
              </a:rPr>
              <a:t>Izrada/odabir rekvizita</a:t>
            </a:r>
            <a:endParaRPr sz="4500">
              <a:solidFill>
                <a:srgbClr val="0070C0"/>
              </a:solidFill>
            </a:endParaRPr>
          </a:p>
          <a:p>
            <a:pPr indent="0" lvl="0" marL="0" marR="0" rtl="0" algn="l">
              <a:lnSpc>
                <a:spcPct val="115000"/>
              </a:lnSpc>
              <a:spcBef>
                <a:spcPts val="0"/>
              </a:spcBef>
              <a:spcAft>
                <a:spcPts val="0"/>
              </a:spcAft>
              <a:buClr>
                <a:srgbClr val="000000"/>
              </a:buClr>
              <a:buSzPts val="4500"/>
              <a:buFont typeface="Arial"/>
              <a:buNone/>
            </a:pPr>
            <a:r>
              <a:t/>
            </a:r>
            <a:endParaRPr sz="3000">
              <a:solidFill>
                <a:schemeClr val="dk1"/>
              </a:solidFill>
            </a:endParaRPr>
          </a:p>
        </p:txBody>
      </p:sp>
      <p:sp>
        <p:nvSpPr>
          <p:cNvPr id="217" name="Google Shape;217;g2e15a254684_0_47"/>
          <p:cNvSpPr txBox="1"/>
          <p:nvPr/>
        </p:nvSpPr>
        <p:spPr>
          <a:xfrm>
            <a:off x="554975" y="1750975"/>
            <a:ext cx="6535200" cy="60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3000"/>
              <a:buFont typeface="Arial"/>
              <a:buNone/>
            </a:pPr>
            <a:r>
              <a:rPr lang="es-ES" sz="3000">
                <a:solidFill>
                  <a:schemeClr val="dk1"/>
                </a:solidFill>
              </a:rPr>
              <a:t>Predlošci za izradu scenografije</a:t>
            </a:r>
            <a:endParaRPr b="0" i="0" sz="3000" u="none" cap="none" strike="noStrike">
              <a:solidFill>
                <a:schemeClr val="dk1"/>
              </a:solidFill>
              <a:latin typeface="Arial"/>
              <a:ea typeface="Arial"/>
              <a:cs typeface="Arial"/>
              <a:sym typeface="Arial"/>
            </a:endParaRPr>
          </a:p>
        </p:txBody>
      </p:sp>
      <p:sp>
        <p:nvSpPr>
          <p:cNvPr id="218" name="Google Shape;218;g2e15a254684_0_47"/>
          <p:cNvSpPr/>
          <p:nvPr/>
        </p:nvSpPr>
        <p:spPr>
          <a:xfrm>
            <a:off x="644775" y="2427475"/>
            <a:ext cx="5175232" cy="4230959"/>
          </a:xfrm>
          <a:custGeom>
            <a:rect b="b" l="l" r="r" t="t"/>
            <a:pathLst>
              <a:path extrusionOk="0" h="6199208" w="7527610">
                <a:moveTo>
                  <a:pt x="0" y="0"/>
                </a:moveTo>
                <a:lnTo>
                  <a:pt x="7527610" y="0"/>
                </a:lnTo>
                <a:lnTo>
                  <a:pt x="7527610" y="6199208"/>
                </a:lnTo>
                <a:lnTo>
                  <a:pt x="0" y="6199208"/>
                </a:lnTo>
                <a:lnTo>
                  <a:pt x="0" y="0"/>
                </a:lnTo>
                <a:close/>
              </a:path>
            </a:pathLst>
          </a:custGeom>
          <a:blipFill rotWithShape="1">
            <a:blip r:embed="rId3">
              <a:alphaModFix/>
            </a:blip>
            <a:stretch>
              <a:fillRect b="0" l="0" r="0" t="0"/>
            </a:stretch>
          </a:blipFill>
          <a:ln>
            <a:noFill/>
          </a:ln>
        </p:spPr>
      </p:sp>
      <p:sp>
        <p:nvSpPr>
          <p:cNvPr id="219" name="Google Shape;219;g2e15a254684_0_47"/>
          <p:cNvSpPr/>
          <p:nvPr/>
        </p:nvSpPr>
        <p:spPr>
          <a:xfrm>
            <a:off x="6070575" y="2895000"/>
            <a:ext cx="5644214" cy="3451230"/>
          </a:xfrm>
          <a:custGeom>
            <a:rect b="b" l="l" r="r" t="t"/>
            <a:pathLst>
              <a:path extrusionOk="0" h="4965798" w="8617120">
                <a:moveTo>
                  <a:pt x="0" y="0"/>
                </a:moveTo>
                <a:lnTo>
                  <a:pt x="8617121" y="0"/>
                </a:lnTo>
                <a:lnTo>
                  <a:pt x="8617121" y="4965798"/>
                </a:lnTo>
                <a:lnTo>
                  <a:pt x="0" y="4965798"/>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e15a254684_0_37"/>
          <p:cNvSpPr txBox="1"/>
          <p:nvPr/>
        </p:nvSpPr>
        <p:spPr>
          <a:xfrm>
            <a:off x="499100" y="184350"/>
            <a:ext cx="11182200" cy="83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4400"/>
              <a:buFont typeface="Play"/>
              <a:buNone/>
            </a:pPr>
            <a:r>
              <a:rPr lang="es-ES" sz="4700">
                <a:solidFill>
                  <a:schemeClr val="dk1"/>
                </a:solidFill>
              </a:rPr>
              <a:t>KREIRAJMO DRAMSKO DJELO!</a:t>
            </a:r>
            <a:endParaRPr b="0" i="0" sz="4400" u="none" cap="none" strike="noStrike">
              <a:solidFill>
                <a:schemeClr val="dk1"/>
              </a:solidFill>
              <a:latin typeface="Play"/>
              <a:ea typeface="Play"/>
              <a:cs typeface="Play"/>
              <a:sym typeface="Play"/>
            </a:endParaRPr>
          </a:p>
        </p:txBody>
      </p:sp>
      <p:sp>
        <p:nvSpPr>
          <p:cNvPr id="225" name="Google Shape;225;g2e15a254684_0_37"/>
          <p:cNvSpPr txBox="1"/>
          <p:nvPr/>
        </p:nvSpPr>
        <p:spPr>
          <a:xfrm>
            <a:off x="450525" y="935175"/>
            <a:ext cx="10803000" cy="1674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500"/>
              <a:buFont typeface="Arial"/>
              <a:buNone/>
            </a:pPr>
            <a:r>
              <a:rPr lang="es-ES" sz="4500">
                <a:solidFill>
                  <a:srgbClr val="0070C0"/>
                </a:solidFill>
              </a:rPr>
              <a:t>Korak </a:t>
            </a:r>
            <a:r>
              <a:rPr b="0" i="0" lang="es-ES" sz="4500" u="none" cap="none" strike="noStrike">
                <a:solidFill>
                  <a:srgbClr val="0070C0"/>
                </a:solidFill>
                <a:latin typeface="Arial"/>
                <a:ea typeface="Arial"/>
                <a:cs typeface="Arial"/>
                <a:sym typeface="Arial"/>
              </a:rPr>
              <a:t>5. </a:t>
            </a:r>
            <a:r>
              <a:rPr lang="es-ES" sz="4500">
                <a:solidFill>
                  <a:srgbClr val="0070C0"/>
                </a:solidFill>
              </a:rPr>
              <a:t>Izrada/odabir rekvizita</a:t>
            </a:r>
            <a:endParaRPr sz="4500">
              <a:solidFill>
                <a:srgbClr val="0070C0"/>
              </a:solidFill>
            </a:endParaRPr>
          </a:p>
          <a:p>
            <a:pPr indent="0" lvl="0" marL="0" marR="0" rtl="0" algn="l">
              <a:lnSpc>
                <a:spcPct val="115000"/>
              </a:lnSpc>
              <a:spcBef>
                <a:spcPts val="0"/>
              </a:spcBef>
              <a:spcAft>
                <a:spcPts val="0"/>
              </a:spcAft>
              <a:buClr>
                <a:srgbClr val="000000"/>
              </a:buClr>
              <a:buSzPts val="4500"/>
              <a:buFont typeface="Arial"/>
              <a:buNone/>
            </a:pPr>
            <a:r>
              <a:t/>
            </a:r>
            <a:endParaRPr sz="4500">
              <a:solidFill>
                <a:srgbClr val="0070C0"/>
              </a:solidFill>
            </a:endParaRPr>
          </a:p>
        </p:txBody>
      </p:sp>
      <p:sp>
        <p:nvSpPr>
          <p:cNvPr id="226" name="Google Shape;226;g2e15a254684_0_37"/>
          <p:cNvSpPr txBox="1"/>
          <p:nvPr/>
        </p:nvSpPr>
        <p:spPr>
          <a:xfrm>
            <a:off x="499100" y="1917350"/>
            <a:ext cx="6773100" cy="6003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000"/>
              <a:buFont typeface="Arial"/>
              <a:buNone/>
            </a:pPr>
            <a:r>
              <a:rPr b="1" lang="es-ES" sz="3000">
                <a:solidFill>
                  <a:schemeClr val="dk1"/>
                </a:solidFill>
              </a:rPr>
              <a:t>Izazov</a:t>
            </a:r>
            <a:r>
              <a:rPr b="1" i="0" lang="es-ES" sz="3000" u="none" cap="none" strike="noStrike">
                <a:solidFill>
                  <a:schemeClr val="dk1"/>
                </a:solidFill>
                <a:latin typeface="Arial"/>
                <a:ea typeface="Arial"/>
                <a:cs typeface="Arial"/>
                <a:sym typeface="Arial"/>
              </a:rPr>
              <a:t>:</a:t>
            </a:r>
            <a:r>
              <a:rPr b="0" i="0" lang="es-ES" sz="3000" u="none" cap="none" strike="noStrike">
                <a:solidFill>
                  <a:schemeClr val="dk1"/>
                </a:solidFill>
                <a:latin typeface="Arial"/>
                <a:ea typeface="Arial"/>
                <a:cs typeface="Arial"/>
                <a:sym typeface="Arial"/>
              </a:rPr>
              <a:t> </a:t>
            </a:r>
            <a:r>
              <a:rPr lang="es-ES" sz="3000">
                <a:solidFill>
                  <a:schemeClr val="dk1"/>
                </a:solidFill>
              </a:rPr>
              <a:t>predstavimo likove</a:t>
            </a:r>
            <a:endParaRPr b="0" i="0" sz="3000" u="none" cap="none" strike="noStrike">
              <a:solidFill>
                <a:schemeClr val="dk1"/>
              </a:solidFill>
              <a:latin typeface="Arial"/>
              <a:ea typeface="Arial"/>
              <a:cs typeface="Arial"/>
              <a:sym typeface="Arial"/>
            </a:endParaRPr>
          </a:p>
        </p:txBody>
      </p:sp>
      <p:sp>
        <p:nvSpPr>
          <p:cNvPr id="227" name="Google Shape;227;g2e15a254684_0_37"/>
          <p:cNvSpPr txBox="1"/>
          <p:nvPr/>
        </p:nvSpPr>
        <p:spPr>
          <a:xfrm>
            <a:off x="450525" y="2517650"/>
            <a:ext cx="6773100" cy="2232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chemeClr val="dk1"/>
              </a:buClr>
              <a:buSzPts val="1900"/>
              <a:buFont typeface="Arial"/>
              <a:buChar char="●"/>
            </a:pPr>
            <a:r>
              <a:rPr lang="es-ES" sz="1900">
                <a:solidFill>
                  <a:schemeClr val="dk1"/>
                </a:solidFill>
              </a:rPr>
              <a:t>razmislite o likovima, kostimima, frizurama… </a:t>
            </a:r>
            <a:endParaRPr sz="1900">
              <a:solidFill>
                <a:schemeClr val="dk1"/>
              </a:solidFill>
            </a:endParaRPr>
          </a:p>
          <a:p>
            <a:pPr indent="-349250" lvl="0" marL="457200" marR="0" rtl="0" algn="l">
              <a:lnSpc>
                <a:spcPct val="150000"/>
              </a:lnSpc>
              <a:spcBef>
                <a:spcPts val="0"/>
              </a:spcBef>
              <a:spcAft>
                <a:spcPts val="0"/>
              </a:spcAft>
              <a:buClr>
                <a:schemeClr val="dk1"/>
              </a:buClr>
              <a:buSzPts val="1900"/>
              <a:buFont typeface="Arial"/>
              <a:buChar char="●"/>
            </a:pPr>
            <a:r>
              <a:rPr lang="es-ES" sz="1900">
                <a:solidFill>
                  <a:schemeClr val="dk1"/>
                </a:solidFill>
              </a:rPr>
              <a:t>fotografirajte ili skicirajte svoje ideje</a:t>
            </a:r>
            <a:endParaRPr b="0" i="0" sz="1900" u="none" cap="none" strike="noStrike">
              <a:solidFill>
                <a:schemeClr val="dk1"/>
              </a:solidFill>
              <a:latin typeface="Arial"/>
              <a:ea typeface="Arial"/>
              <a:cs typeface="Arial"/>
              <a:sym typeface="Arial"/>
            </a:endParaRPr>
          </a:p>
          <a:p>
            <a:pPr indent="-349250" lvl="0" marL="457200" marR="0" rtl="0" algn="l">
              <a:lnSpc>
                <a:spcPct val="150000"/>
              </a:lnSpc>
              <a:spcBef>
                <a:spcPts val="0"/>
              </a:spcBef>
              <a:spcAft>
                <a:spcPts val="0"/>
              </a:spcAft>
              <a:buClr>
                <a:schemeClr val="dk1"/>
              </a:buClr>
              <a:buSzPts val="1900"/>
              <a:buFont typeface="Arial"/>
              <a:buChar char="●"/>
            </a:pPr>
            <a:r>
              <a:rPr lang="es-ES" sz="1900">
                <a:solidFill>
                  <a:schemeClr val="dk1"/>
                </a:solidFill>
              </a:rPr>
              <a:t>napišite opis svojih likova: spol, dob, zanimanje, karakter… </a:t>
            </a:r>
            <a:endParaRPr b="0" i="0" sz="1900" u="none" cap="none" strike="noStrike">
              <a:solidFill>
                <a:schemeClr val="dk1"/>
              </a:solidFill>
              <a:latin typeface="Arial"/>
              <a:ea typeface="Arial"/>
              <a:cs typeface="Arial"/>
              <a:sym typeface="Arial"/>
            </a:endParaRPr>
          </a:p>
          <a:p>
            <a:pPr indent="-349250" lvl="0" marL="457200" marR="0" rtl="0" algn="l">
              <a:lnSpc>
                <a:spcPct val="150000"/>
              </a:lnSpc>
              <a:spcBef>
                <a:spcPts val="0"/>
              </a:spcBef>
              <a:spcAft>
                <a:spcPts val="0"/>
              </a:spcAft>
              <a:buClr>
                <a:schemeClr val="dk1"/>
              </a:buClr>
              <a:buSzPts val="1900"/>
              <a:buFont typeface="Arial"/>
              <a:buChar char="●"/>
            </a:pPr>
            <a:r>
              <a:rPr lang="es-ES" sz="1900">
                <a:solidFill>
                  <a:schemeClr val="dk1"/>
                </a:solidFill>
              </a:rPr>
              <a:t>u</a:t>
            </a:r>
            <a:r>
              <a:rPr b="0" i="0" lang="es-ES" sz="1900" u="none" cap="none" strike="noStrike">
                <a:solidFill>
                  <a:schemeClr val="dk1"/>
                </a:solidFill>
                <a:latin typeface="Arial"/>
                <a:ea typeface="Arial"/>
                <a:cs typeface="Arial"/>
                <a:sym typeface="Arial"/>
              </a:rPr>
              <a:t>ploadajte na platformu i podijelite s ostalima</a:t>
            </a:r>
            <a:endParaRPr b="0" i="0" sz="3600" u="none" cap="none" strike="noStrike">
              <a:solidFill>
                <a:schemeClr val="dk1"/>
              </a:solidFill>
              <a:latin typeface="Arial"/>
              <a:ea typeface="Arial"/>
              <a:cs typeface="Arial"/>
              <a:sym typeface="Arial"/>
            </a:endParaRPr>
          </a:p>
        </p:txBody>
      </p:sp>
      <p:pic>
        <p:nvPicPr>
          <p:cNvPr id="228" name="Google Shape;228;g2e15a254684_0_37"/>
          <p:cNvPicPr preferRelativeResize="0"/>
          <p:nvPr/>
        </p:nvPicPr>
        <p:blipFill rotWithShape="1">
          <a:blip r:embed="rId3">
            <a:alphaModFix/>
          </a:blip>
          <a:srcRect b="49748" l="10634" r="39128" t="0"/>
          <a:stretch/>
        </p:blipFill>
        <p:spPr>
          <a:xfrm>
            <a:off x="7332850" y="2286375"/>
            <a:ext cx="4687900" cy="3470150"/>
          </a:xfrm>
          <a:prstGeom prst="rect">
            <a:avLst/>
          </a:prstGeom>
          <a:noFill/>
          <a:ln>
            <a:noFill/>
          </a:ln>
        </p:spPr>
      </p:pic>
      <p:sp>
        <p:nvSpPr>
          <p:cNvPr id="229" name="Google Shape;229;g2e15a254684_0_37"/>
          <p:cNvSpPr txBox="1"/>
          <p:nvPr/>
        </p:nvSpPr>
        <p:spPr>
          <a:xfrm>
            <a:off x="329150" y="5534625"/>
            <a:ext cx="5729100" cy="915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None/>
            </a:pPr>
            <a:r>
              <a:rPr lang="es-ES" sz="1900">
                <a:solidFill>
                  <a:schemeClr val="dk1"/>
                </a:solidFill>
              </a:rPr>
              <a:t>Uploadajte svoje rezultate na Digitalnu trening platformu → </a:t>
            </a:r>
            <a:endParaRPr b="0" i="0" sz="3600" u="none" cap="none" strike="noStrike">
              <a:solidFill>
                <a:schemeClr val="dk1"/>
              </a:solidFill>
              <a:latin typeface="Arial"/>
              <a:ea typeface="Arial"/>
              <a:cs typeface="Arial"/>
              <a:sym typeface="Arial"/>
            </a:endParaRPr>
          </a:p>
        </p:txBody>
      </p:sp>
      <p:pic>
        <p:nvPicPr>
          <p:cNvPr id="230" name="Google Shape;230;g2e15a254684_0_37"/>
          <p:cNvPicPr preferRelativeResize="0"/>
          <p:nvPr/>
        </p:nvPicPr>
        <p:blipFill>
          <a:blip r:embed="rId4">
            <a:alphaModFix/>
          </a:blip>
          <a:stretch>
            <a:fillRect/>
          </a:stretch>
        </p:blipFill>
        <p:spPr>
          <a:xfrm>
            <a:off x="5841701" y="4749650"/>
            <a:ext cx="1956025" cy="1956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e15a254684_0_59"/>
          <p:cNvSpPr txBox="1"/>
          <p:nvPr/>
        </p:nvSpPr>
        <p:spPr>
          <a:xfrm>
            <a:off x="499100" y="184350"/>
            <a:ext cx="11425500" cy="83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4400"/>
              <a:buFont typeface="Play"/>
              <a:buNone/>
            </a:pPr>
            <a:r>
              <a:rPr lang="es-ES" sz="4700">
                <a:solidFill>
                  <a:schemeClr val="dk1"/>
                </a:solidFill>
              </a:rPr>
              <a:t>KREIRAJMO DRAMSKO DJELO!</a:t>
            </a:r>
            <a:endParaRPr b="0" i="0" sz="4400" u="none" cap="none" strike="noStrike">
              <a:solidFill>
                <a:schemeClr val="dk1"/>
              </a:solidFill>
              <a:latin typeface="Play"/>
              <a:ea typeface="Play"/>
              <a:cs typeface="Play"/>
              <a:sym typeface="Play"/>
            </a:endParaRPr>
          </a:p>
        </p:txBody>
      </p:sp>
      <p:sp>
        <p:nvSpPr>
          <p:cNvPr id="236" name="Google Shape;236;g2e15a254684_0_59"/>
          <p:cNvSpPr txBox="1"/>
          <p:nvPr/>
        </p:nvSpPr>
        <p:spPr>
          <a:xfrm>
            <a:off x="450525" y="935175"/>
            <a:ext cx="10803000" cy="1674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500"/>
              <a:buFont typeface="Arial"/>
              <a:buNone/>
            </a:pPr>
            <a:r>
              <a:rPr b="0" i="0" lang="es-ES" sz="4500" u="none" cap="none" strike="noStrike">
                <a:solidFill>
                  <a:srgbClr val="0070C0"/>
                </a:solidFill>
                <a:latin typeface="Arial"/>
                <a:ea typeface="Arial"/>
                <a:cs typeface="Arial"/>
                <a:sym typeface="Arial"/>
              </a:rPr>
              <a:t>Step 5. </a:t>
            </a:r>
            <a:r>
              <a:rPr lang="es-ES" sz="4500">
                <a:solidFill>
                  <a:srgbClr val="0070C0"/>
                </a:solidFill>
              </a:rPr>
              <a:t>Izrada/odabir rekvizita</a:t>
            </a:r>
            <a:endParaRPr sz="4500">
              <a:solidFill>
                <a:srgbClr val="0070C0"/>
              </a:solidFill>
            </a:endParaRPr>
          </a:p>
          <a:p>
            <a:pPr indent="0" lvl="0" marL="0" marR="0" rtl="0" algn="l">
              <a:lnSpc>
                <a:spcPct val="115000"/>
              </a:lnSpc>
              <a:spcBef>
                <a:spcPts val="0"/>
              </a:spcBef>
              <a:spcAft>
                <a:spcPts val="0"/>
              </a:spcAft>
              <a:buClr>
                <a:srgbClr val="000000"/>
              </a:buClr>
              <a:buSzPts val="4500"/>
              <a:buFont typeface="Arial"/>
              <a:buNone/>
            </a:pPr>
            <a:r>
              <a:t/>
            </a:r>
            <a:endParaRPr sz="4500">
              <a:solidFill>
                <a:srgbClr val="0070C0"/>
              </a:solidFill>
            </a:endParaRPr>
          </a:p>
        </p:txBody>
      </p:sp>
      <p:sp>
        <p:nvSpPr>
          <p:cNvPr id="237" name="Google Shape;237;g2e15a254684_0_59"/>
          <p:cNvSpPr txBox="1"/>
          <p:nvPr/>
        </p:nvSpPr>
        <p:spPr>
          <a:xfrm>
            <a:off x="450525" y="1812375"/>
            <a:ext cx="8265900" cy="1431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000"/>
              <a:buFont typeface="Arial"/>
              <a:buNone/>
            </a:pPr>
            <a:r>
              <a:rPr b="1" lang="es-ES" sz="3000">
                <a:solidFill>
                  <a:schemeClr val="dk1"/>
                </a:solidFill>
              </a:rPr>
              <a:t>Iazazov</a:t>
            </a:r>
            <a:r>
              <a:rPr b="1" i="0" lang="es-ES" sz="3000" u="none" cap="none" strike="noStrike">
                <a:solidFill>
                  <a:schemeClr val="dk1"/>
                </a:solidFill>
                <a:latin typeface="Arial"/>
                <a:ea typeface="Arial"/>
                <a:cs typeface="Arial"/>
                <a:sym typeface="Arial"/>
              </a:rPr>
              <a:t>:</a:t>
            </a:r>
            <a:r>
              <a:rPr b="0" i="0" lang="es-ES" sz="3000" u="none" cap="none" strike="noStrike">
                <a:solidFill>
                  <a:schemeClr val="dk1"/>
                </a:solidFill>
                <a:latin typeface="Arial"/>
                <a:ea typeface="Arial"/>
                <a:cs typeface="Arial"/>
                <a:sym typeface="Arial"/>
              </a:rPr>
              <a:t> od </a:t>
            </a:r>
            <a:r>
              <a:rPr lang="es-ES" sz="3000">
                <a:solidFill>
                  <a:schemeClr val="dk1"/>
                </a:solidFill>
              </a:rPr>
              <a:t>već postojećih predmeta/materijala izradite kostime, rekvizite </a:t>
            </a:r>
            <a:endParaRPr b="0" i="0" sz="30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3000"/>
              <a:buFont typeface="Arial"/>
              <a:buNone/>
            </a:pPr>
            <a:r>
              <a:t/>
            </a:r>
            <a:endParaRPr b="0" i="0" sz="3000" u="none" cap="none" strike="noStrike">
              <a:solidFill>
                <a:schemeClr val="dk1"/>
              </a:solidFill>
              <a:latin typeface="Arial"/>
              <a:ea typeface="Arial"/>
              <a:cs typeface="Arial"/>
              <a:sym typeface="Arial"/>
            </a:endParaRPr>
          </a:p>
        </p:txBody>
      </p:sp>
      <p:sp>
        <p:nvSpPr>
          <p:cNvPr id="238" name="Google Shape;238;g2e15a254684_0_59"/>
          <p:cNvSpPr txBox="1"/>
          <p:nvPr/>
        </p:nvSpPr>
        <p:spPr>
          <a:xfrm>
            <a:off x="353425" y="2752350"/>
            <a:ext cx="8096100" cy="19215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chemeClr val="dk1"/>
              </a:buClr>
              <a:buSzPts val="1900"/>
              <a:buFont typeface="Arial"/>
              <a:buChar char="●"/>
            </a:pPr>
            <a:r>
              <a:rPr lang="es-ES" sz="1900">
                <a:solidFill>
                  <a:schemeClr val="dk1"/>
                </a:solidFill>
              </a:rPr>
              <a:t>upotrijebite reciklirane materijale</a:t>
            </a:r>
            <a:r>
              <a:rPr b="0" i="0" lang="es-ES" sz="1900" u="none" cap="none" strike="noStrike">
                <a:solidFill>
                  <a:schemeClr val="dk1"/>
                </a:solidFill>
                <a:latin typeface="Arial"/>
                <a:ea typeface="Arial"/>
                <a:cs typeface="Arial"/>
                <a:sym typeface="Arial"/>
              </a:rPr>
              <a:t> (boce, torbe, kutije</a:t>
            </a:r>
            <a:r>
              <a:rPr lang="es-ES" sz="1900">
                <a:solidFill>
                  <a:schemeClr val="dk1"/>
                </a:solidFill>
              </a:rPr>
              <a:t>…</a:t>
            </a:r>
            <a:r>
              <a:rPr b="0" i="0" lang="es-ES" sz="1900" u="none" cap="none" strike="noStrike">
                <a:solidFill>
                  <a:schemeClr val="dk1"/>
                </a:solidFill>
                <a:latin typeface="Arial"/>
                <a:ea typeface="Arial"/>
                <a:cs typeface="Arial"/>
                <a:sym typeface="Arial"/>
              </a:rPr>
              <a:t>) za i</a:t>
            </a:r>
            <a:r>
              <a:rPr lang="es-ES" sz="1900">
                <a:solidFill>
                  <a:schemeClr val="dk1"/>
                </a:solidFill>
              </a:rPr>
              <a:t>zradu kostima ili dijelova scene</a:t>
            </a:r>
            <a:endParaRPr b="0" i="0" sz="1900" u="none" cap="none" strike="noStrike">
              <a:solidFill>
                <a:schemeClr val="dk1"/>
              </a:solidFill>
              <a:latin typeface="Arial"/>
              <a:ea typeface="Arial"/>
              <a:cs typeface="Arial"/>
              <a:sym typeface="Arial"/>
            </a:endParaRPr>
          </a:p>
          <a:p>
            <a:pPr indent="-349250" lvl="0" marL="457200" marR="0" rtl="0" algn="l">
              <a:lnSpc>
                <a:spcPct val="150000"/>
              </a:lnSpc>
              <a:spcBef>
                <a:spcPts val="1000"/>
              </a:spcBef>
              <a:spcAft>
                <a:spcPts val="0"/>
              </a:spcAft>
              <a:buClr>
                <a:schemeClr val="dk1"/>
              </a:buClr>
              <a:buSzPts val="1900"/>
              <a:buFont typeface="Arial"/>
              <a:buChar char="●"/>
            </a:pPr>
            <a:r>
              <a:rPr lang="es-ES" sz="1900">
                <a:solidFill>
                  <a:schemeClr val="dk1"/>
                </a:solidFill>
              </a:rPr>
              <a:t>snimite video ili fotografiju cijelog procesa i finalnog rezultata</a:t>
            </a:r>
            <a:r>
              <a:rPr b="0" i="0" lang="es-ES" sz="1900" u="none" cap="none" strike="noStrike">
                <a:solidFill>
                  <a:schemeClr val="dk1"/>
                </a:solidFill>
                <a:latin typeface="Arial"/>
                <a:ea typeface="Arial"/>
                <a:cs typeface="Arial"/>
                <a:sym typeface="Arial"/>
              </a:rPr>
              <a:t> </a:t>
            </a:r>
            <a:endParaRPr sz="1900">
              <a:solidFill>
                <a:schemeClr val="dk1"/>
              </a:solidFill>
            </a:endParaRPr>
          </a:p>
          <a:p>
            <a:pPr indent="-349250" lvl="0" marL="457200" rtl="0" algn="l">
              <a:lnSpc>
                <a:spcPct val="150000"/>
              </a:lnSpc>
              <a:spcBef>
                <a:spcPts val="0"/>
              </a:spcBef>
              <a:spcAft>
                <a:spcPts val="0"/>
              </a:spcAft>
              <a:buClr>
                <a:schemeClr val="dk1"/>
              </a:buClr>
              <a:buSzPts val="1900"/>
              <a:buChar char="●"/>
            </a:pPr>
            <a:r>
              <a:rPr lang="es-ES" sz="1900">
                <a:solidFill>
                  <a:schemeClr val="dk1"/>
                </a:solidFill>
              </a:rPr>
              <a:t>uploadajte na platformu i podijelite s ostalima</a:t>
            </a:r>
            <a:endParaRPr b="0" i="0" sz="1900" u="none" cap="none" strike="noStrike">
              <a:solidFill>
                <a:schemeClr val="dk1"/>
              </a:solidFill>
              <a:latin typeface="Arial"/>
              <a:ea typeface="Arial"/>
              <a:cs typeface="Arial"/>
              <a:sym typeface="Arial"/>
            </a:endParaRPr>
          </a:p>
        </p:txBody>
      </p:sp>
      <p:pic>
        <p:nvPicPr>
          <p:cNvPr id="239" name="Google Shape;239;g2e15a254684_0_59"/>
          <p:cNvPicPr preferRelativeResize="0"/>
          <p:nvPr/>
        </p:nvPicPr>
        <p:blipFill rotWithShape="1">
          <a:blip r:embed="rId3">
            <a:alphaModFix/>
          </a:blip>
          <a:srcRect b="5342" l="4438" r="4053" t="5298"/>
          <a:stretch/>
        </p:blipFill>
        <p:spPr>
          <a:xfrm>
            <a:off x="8085400" y="3985200"/>
            <a:ext cx="3932701" cy="2560351"/>
          </a:xfrm>
          <a:prstGeom prst="rect">
            <a:avLst/>
          </a:prstGeom>
          <a:noFill/>
          <a:ln>
            <a:noFill/>
          </a:ln>
        </p:spPr>
      </p:pic>
      <p:sp>
        <p:nvSpPr>
          <p:cNvPr id="240" name="Google Shape;240;g2e15a254684_0_59"/>
          <p:cNvSpPr txBox="1"/>
          <p:nvPr/>
        </p:nvSpPr>
        <p:spPr>
          <a:xfrm>
            <a:off x="329150" y="5534625"/>
            <a:ext cx="5729100" cy="915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None/>
            </a:pPr>
            <a:r>
              <a:rPr lang="es-ES" sz="1900">
                <a:solidFill>
                  <a:schemeClr val="dk1"/>
                </a:solidFill>
              </a:rPr>
              <a:t>Uploadajte svoje rezultate na Digitalnu trening platformu</a:t>
            </a:r>
            <a:r>
              <a:rPr lang="es-ES" sz="1900">
                <a:solidFill>
                  <a:schemeClr val="dk1"/>
                </a:solidFill>
              </a:rPr>
              <a:t> → </a:t>
            </a:r>
            <a:endParaRPr b="0" i="0" sz="3600" u="none" cap="none" strike="noStrike">
              <a:solidFill>
                <a:schemeClr val="dk1"/>
              </a:solidFill>
              <a:latin typeface="Arial"/>
              <a:ea typeface="Arial"/>
              <a:cs typeface="Arial"/>
              <a:sym typeface="Arial"/>
            </a:endParaRPr>
          </a:p>
        </p:txBody>
      </p:sp>
      <p:pic>
        <p:nvPicPr>
          <p:cNvPr id="241" name="Google Shape;241;g2e15a254684_0_59"/>
          <p:cNvPicPr preferRelativeResize="0"/>
          <p:nvPr/>
        </p:nvPicPr>
        <p:blipFill>
          <a:blip r:embed="rId4">
            <a:alphaModFix/>
          </a:blip>
          <a:stretch>
            <a:fillRect/>
          </a:stretch>
        </p:blipFill>
        <p:spPr>
          <a:xfrm>
            <a:off x="5583201" y="4795125"/>
            <a:ext cx="1956025" cy="1956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
          <p:cNvSpPr txBox="1"/>
          <p:nvPr>
            <p:ph type="title"/>
          </p:nvPr>
        </p:nvSpPr>
        <p:spPr>
          <a:xfrm>
            <a:off x="494192" y="38846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s-ES">
                <a:latin typeface="Arial"/>
                <a:ea typeface="Arial"/>
                <a:cs typeface="Arial"/>
                <a:sym typeface="Arial"/>
              </a:rPr>
              <a:t>DRAMA I KAZALIŠTE</a:t>
            </a:r>
            <a:endParaRPr>
              <a:latin typeface="Arial"/>
              <a:ea typeface="Arial"/>
              <a:cs typeface="Arial"/>
              <a:sym typeface="Arial"/>
            </a:endParaRPr>
          </a:p>
        </p:txBody>
      </p:sp>
      <p:sp>
        <p:nvSpPr>
          <p:cNvPr id="101" name="Google Shape;101;p2"/>
          <p:cNvSpPr txBox="1"/>
          <p:nvPr>
            <p:ph idx="1" type="body"/>
          </p:nvPr>
        </p:nvSpPr>
        <p:spPr>
          <a:xfrm>
            <a:off x="382137" y="1825625"/>
            <a:ext cx="11696132" cy="4351338"/>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2800"/>
              <a:buNone/>
            </a:pPr>
            <a:r>
              <a:rPr lang="es-ES"/>
              <a:t>Drama i</a:t>
            </a:r>
            <a:r>
              <a:rPr lang="es-ES"/>
              <a:t> kazalište su oblici namijenjeni za pripovijedanje i izvedbu.</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s-ES"/>
              <a:t>Uključuju glumce koji se pretvaraju i glume različite likove ispred publike.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s-ES"/>
              <a:t>To je prilika da ljudi provedu vrijeme zajedno, </a:t>
            </a:r>
            <a:endParaRPr/>
          </a:p>
          <a:p>
            <a:pPr indent="0" lvl="0" marL="0" rtl="0" algn="l">
              <a:lnSpc>
                <a:spcPct val="90000"/>
              </a:lnSpc>
              <a:spcBef>
                <a:spcPts val="1000"/>
              </a:spcBef>
              <a:spcAft>
                <a:spcPts val="0"/>
              </a:spcAft>
              <a:buClr>
                <a:schemeClr val="dk1"/>
              </a:buClr>
              <a:buSzPts val="2800"/>
              <a:buNone/>
            </a:pPr>
            <a:r>
              <a:rPr lang="es-ES"/>
              <a:t>zabavljaju se, iskuse emocije kroz to </a:t>
            </a:r>
            <a:endParaRPr/>
          </a:p>
          <a:p>
            <a:pPr indent="0" lvl="0" marL="0" rtl="0" algn="l">
              <a:lnSpc>
                <a:spcPct val="90000"/>
              </a:lnSpc>
              <a:spcBef>
                <a:spcPts val="1000"/>
              </a:spcBef>
              <a:spcAft>
                <a:spcPts val="0"/>
              </a:spcAft>
              <a:buClr>
                <a:schemeClr val="dk1"/>
              </a:buClr>
              <a:buSzPts val="2800"/>
              <a:buNone/>
            </a:pPr>
            <a:r>
              <a:rPr lang="es-ES"/>
              <a:t>pripovijedanje i izvedbu. </a:t>
            </a:r>
            <a:endParaRPr/>
          </a:p>
          <a:p>
            <a:pPr indent="0" lvl="0" marL="0" rtl="0" algn="l">
              <a:lnSpc>
                <a:spcPct val="90000"/>
              </a:lnSpc>
              <a:spcBef>
                <a:spcPts val="1000"/>
              </a:spcBef>
              <a:spcAft>
                <a:spcPts val="0"/>
              </a:spcAft>
              <a:buClr>
                <a:schemeClr val="dk1"/>
              </a:buClr>
              <a:buSzPts val="2800"/>
              <a:buNone/>
            </a:pPr>
            <a:r>
              <a:t/>
            </a:r>
            <a:endParaRPr sz="2800"/>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02" name="Google Shape;102;p2"/>
          <p:cNvPicPr preferRelativeResize="0"/>
          <p:nvPr/>
        </p:nvPicPr>
        <p:blipFill rotWithShape="1">
          <a:blip r:embed="rId3">
            <a:alphaModFix/>
          </a:blip>
          <a:srcRect b="0" l="0" r="0" t="0"/>
          <a:stretch/>
        </p:blipFill>
        <p:spPr>
          <a:xfrm>
            <a:off x="8676600" y="3001175"/>
            <a:ext cx="3300274" cy="33002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2e15a254684_0_68"/>
          <p:cNvSpPr txBox="1"/>
          <p:nvPr/>
        </p:nvSpPr>
        <p:spPr>
          <a:xfrm>
            <a:off x="499100" y="184350"/>
            <a:ext cx="10665300" cy="83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4400"/>
              <a:buFont typeface="Play"/>
              <a:buNone/>
            </a:pPr>
            <a:r>
              <a:rPr lang="es-ES" sz="4700">
                <a:solidFill>
                  <a:schemeClr val="dk1"/>
                </a:solidFill>
              </a:rPr>
              <a:t>KREIRAJMO DRAMSKO DJELO!</a:t>
            </a:r>
            <a:endParaRPr b="0" i="0" sz="4400" u="none" cap="none" strike="noStrike">
              <a:solidFill>
                <a:schemeClr val="dk1"/>
              </a:solidFill>
              <a:latin typeface="Play"/>
              <a:ea typeface="Play"/>
              <a:cs typeface="Play"/>
              <a:sym typeface="Play"/>
            </a:endParaRPr>
          </a:p>
        </p:txBody>
      </p:sp>
      <p:sp>
        <p:nvSpPr>
          <p:cNvPr id="247" name="Google Shape;247;g2e15a254684_0_68"/>
          <p:cNvSpPr txBox="1"/>
          <p:nvPr/>
        </p:nvSpPr>
        <p:spPr>
          <a:xfrm>
            <a:off x="450525" y="935175"/>
            <a:ext cx="10803000" cy="1674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500"/>
              <a:buFont typeface="Arial"/>
              <a:buNone/>
            </a:pPr>
            <a:r>
              <a:rPr lang="es-ES" sz="4500">
                <a:solidFill>
                  <a:srgbClr val="0070C0"/>
                </a:solidFill>
              </a:rPr>
              <a:t>Korak</a:t>
            </a:r>
            <a:r>
              <a:rPr b="0" i="0" lang="es-ES" sz="4500" u="none" cap="none" strike="noStrike">
                <a:solidFill>
                  <a:srgbClr val="0070C0"/>
                </a:solidFill>
                <a:latin typeface="Arial"/>
                <a:ea typeface="Arial"/>
                <a:cs typeface="Arial"/>
                <a:sym typeface="Arial"/>
              </a:rPr>
              <a:t> 5. </a:t>
            </a:r>
            <a:r>
              <a:rPr lang="es-ES" sz="4500">
                <a:solidFill>
                  <a:srgbClr val="0070C0"/>
                </a:solidFill>
              </a:rPr>
              <a:t>Izrada/odabir rekvizita</a:t>
            </a:r>
            <a:endParaRPr sz="4500">
              <a:solidFill>
                <a:srgbClr val="0070C0"/>
              </a:solidFill>
            </a:endParaRPr>
          </a:p>
          <a:p>
            <a:pPr indent="0" lvl="0" marL="0" marR="0" rtl="0" algn="l">
              <a:lnSpc>
                <a:spcPct val="115000"/>
              </a:lnSpc>
              <a:spcBef>
                <a:spcPts val="0"/>
              </a:spcBef>
              <a:spcAft>
                <a:spcPts val="0"/>
              </a:spcAft>
              <a:buClr>
                <a:srgbClr val="000000"/>
              </a:buClr>
              <a:buSzPts val="4500"/>
              <a:buFont typeface="Arial"/>
              <a:buNone/>
            </a:pPr>
            <a:r>
              <a:t/>
            </a:r>
            <a:endParaRPr sz="4500">
              <a:solidFill>
                <a:srgbClr val="0070C0"/>
              </a:solidFill>
            </a:endParaRPr>
          </a:p>
        </p:txBody>
      </p:sp>
      <p:sp>
        <p:nvSpPr>
          <p:cNvPr id="248" name="Google Shape;248;g2e15a254684_0_68"/>
          <p:cNvSpPr txBox="1"/>
          <p:nvPr/>
        </p:nvSpPr>
        <p:spPr>
          <a:xfrm>
            <a:off x="450525" y="1869300"/>
            <a:ext cx="6166200" cy="6003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000"/>
              <a:buFont typeface="Arial"/>
              <a:buNone/>
            </a:pPr>
            <a:r>
              <a:rPr b="1" lang="es-ES" sz="3000">
                <a:solidFill>
                  <a:schemeClr val="dk1"/>
                </a:solidFill>
              </a:rPr>
              <a:t>Izazov</a:t>
            </a:r>
            <a:r>
              <a:rPr b="1" i="0" lang="es-ES" sz="3000" u="none" cap="none" strike="noStrike">
                <a:solidFill>
                  <a:schemeClr val="dk1"/>
                </a:solidFill>
                <a:latin typeface="Arial"/>
                <a:ea typeface="Arial"/>
                <a:cs typeface="Arial"/>
                <a:sym typeface="Arial"/>
              </a:rPr>
              <a:t>:</a:t>
            </a:r>
            <a:r>
              <a:rPr b="0" i="0" lang="es-ES" sz="3000" u="none" cap="none" strike="noStrike">
                <a:solidFill>
                  <a:schemeClr val="dk1"/>
                </a:solidFill>
                <a:latin typeface="Arial"/>
                <a:ea typeface="Arial"/>
                <a:cs typeface="Arial"/>
                <a:sym typeface="Arial"/>
              </a:rPr>
              <a:t> </a:t>
            </a:r>
            <a:r>
              <a:rPr lang="es-ES" sz="3000">
                <a:solidFill>
                  <a:schemeClr val="dk1"/>
                </a:solidFill>
              </a:rPr>
              <a:t>rasvjeta</a:t>
            </a:r>
            <a:endParaRPr b="0" i="0" sz="3000" u="none" cap="none" strike="noStrike">
              <a:solidFill>
                <a:schemeClr val="dk1"/>
              </a:solidFill>
              <a:latin typeface="Arial"/>
              <a:ea typeface="Arial"/>
              <a:cs typeface="Arial"/>
              <a:sym typeface="Arial"/>
            </a:endParaRPr>
          </a:p>
        </p:txBody>
      </p:sp>
      <p:sp>
        <p:nvSpPr>
          <p:cNvPr id="249" name="Google Shape;249;g2e15a254684_0_68"/>
          <p:cNvSpPr txBox="1"/>
          <p:nvPr/>
        </p:nvSpPr>
        <p:spPr>
          <a:xfrm>
            <a:off x="499100" y="2469600"/>
            <a:ext cx="6773100" cy="3183600"/>
          </a:xfrm>
          <a:prstGeom prst="rect">
            <a:avLst/>
          </a:prstGeom>
          <a:noFill/>
          <a:ln>
            <a:noFill/>
          </a:ln>
        </p:spPr>
        <p:txBody>
          <a:bodyPr anchorCtr="0" anchor="t" bIns="91425" lIns="91425" spcFirstLastPara="1" rIns="91425" wrap="square" tIns="91425">
            <a:spAutoFit/>
          </a:bodyPr>
          <a:lstStyle/>
          <a:p>
            <a:pPr indent="-349250" lvl="0" marL="457200" marR="0" rtl="0" algn="just">
              <a:lnSpc>
                <a:spcPct val="150000"/>
              </a:lnSpc>
              <a:spcBef>
                <a:spcPts val="0"/>
              </a:spcBef>
              <a:spcAft>
                <a:spcPts val="0"/>
              </a:spcAft>
              <a:buClr>
                <a:schemeClr val="dk1"/>
              </a:buClr>
              <a:buSzPts val="1900"/>
              <a:buFont typeface="Arial"/>
              <a:buChar char="●"/>
            </a:pPr>
            <a:r>
              <a:rPr lang="es-ES" sz="1900">
                <a:solidFill>
                  <a:schemeClr val="dk1"/>
                </a:solidFill>
              </a:rPr>
              <a:t>razmislite o tome kako želite da vaša scena bude osvjetljena</a:t>
            </a:r>
            <a:r>
              <a:rPr b="0" i="0" lang="es-ES" sz="1900" u="none" cap="none" strike="noStrike">
                <a:solidFill>
                  <a:schemeClr val="dk1"/>
                </a:solidFill>
                <a:latin typeface="Arial"/>
                <a:ea typeface="Arial"/>
                <a:cs typeface="Arial"/>
                <a:sym typeface="Arial"/>
              </a:rPr>
              <a:t>:</a:t>
            </a:r>
            <a:endParaRPr b="0" i="0" sz="1900" u="none" cap="none" strike="noStrike">
              <a:solidFill>
                <a:schemeClr val="dk1"/>
              </a:solidFill>
              <a:latin typeface="Arial"/>
              <a:ea typeface="Arial"/>
              <a:cs typeface="Arial"/>
              <a:sym typeface="Arial"/>
            </a:endParaRPr>
          </a:p>
          <a:p>
            <a:pPr indent="-349250" lvl="1" marL="914400" marR="0" rtl="0" algn="just">
              <a:lnSpc>
                <a:spcPct val="150000"/>
              </a:lnSpc>
              <a:spcBef>
                <a:spcPts val="1000"/>
              </a:spcBef>
              <a:spcAft>
                <a:spcPts val="0"/>
              </a:spcAft>
              <a:buClr>
                <a:schemeClr val="dk1"/>
              </a:buClr>
              <a:buSzPts val="1900"/>
              <a:buFont typeface="Arial"/>
              <a:buChar char="○"/>
            </a:pPr>
            <a:r>
              <a:rPr lang="es-ES" sz="1900">
                <a:solidFill>
                  <a:schemeClr val="dk1"/>
                </a:solidFill>
              </a:rPr>
              <a:t>intenzitet</a:t>
            </a:r>
            <a:endParaRPr b="0" i="0" sz="1900" u="none" cap="none" strike="noStrike">
              <a:solidFill>
                <a:schemeClr val="dk1"/>
              </a:solidFill>
              <a:latin typeface="Arial"/>
              <a:ea typeface="Arial"/>
              <a:cs typeface="Arial"/>
              <a:sym typeface="Arial"/>
            </a:endParaRPr>
          </a:p>
          <a:p>
            <a:pPr indent="-349250" lvl="1" marL="914400" marR="0" rtl="0" algn="just">
              <a:lnSpc>
                <a:spcPct val="150000"/>
              </a:lnSpc>
              <a:spcBef>
                <a:spcPts val="1000"/>
              </a:spcBef>
              <a:spcAft>
                <a:spcPts val="0"/>
              </a:spcAft>
              <a:buClr>
                <a:schemeClr val="dk1"/>
              </a:buClr>
              <a:buSzPts val="1900"/>
              <a:buFont typeface="Arial"/>
              <a:buChar char="○"/>
            </a:pPr>
            <a:r>
              <a:rPr lang="es-ES" sz="1900">
                <a:solidFill>
                  <a:schemeClr val="dk1"/>
                </a:solidFill>
              </a:rPr>
              <a:t>boje</a:t>
            </a:r>
            <a:endParaRPr b="0" i="0" sz="1900" u="none" cap="none" strike="noStrike">
              <a:solidFill>
                <a:schemeClr val="dk1"/>
              </a:solidFill>
              <a:latin typeface="Arial"/>
              <a:ea typeface="Arial"/>
              <a:cs typeface="Arial"/>
              <a:sym typeface="Arial"/>
            </a:endParaRPr>
          </a:p>
          <a:p>
            <a:pPr indent="-349250" lvl="0" marL="457200" marR="0" rtl="0" algn="just">
              <a:lnSpc>
                <a:spcPct val="150000"/>
              </a:lnSpc>
              <a:spcBef>
                <a:spcPts val="1000"/>
              </a:spcBef>
              <a:spcAft>
                <a:spcPts val="0"/>
              </a:spcAft>
              <a:buClr>
                <a:schemeClr val="dk1"/>
              </a:buClr>
              <a:buSzPts val="1900"/>
              <a:buFont typeface="Arial"/>
              <a:buChar char="●"/>
            </a:pPr>
            <a:r>
              <a:rPr lang="es-ES" sz="1900">
                <a:solidFill>
                  <a:schemeClr val="dk1"/>
                </a:solidFill>
              </a:rPr>
              <a:t>fotografirajte, nacrtajte ili zapišite svoje ideje</a:t>
            </a:r>
            <a:endParaRPr b="0" i="0" sz="1900" u="none" cap="none" strike="noStrike">
              <a:solidFill>
                <a:schemeClr val="dk1"/>
              </a:solidFill>
              <a:latin typeface="Arial"/>
              <a:ea typeface="Arial"/>
              <a:cs typeface="Arial"/>
              <a:sym typeface="Arial"/>
            </a:endParaRPr>
          </a:p>
          <a:p>
            <a:pPr indent="-349250" lvl="0" marL="457200" marR="0" rtl="0" algn="just">
              <a:lnSpc>
                <a:spcPct val="150000"/>
              </a:lnSpc>
              <a:spcBef>
                <a:spcPts val="1000"/>
              </a:spcBef>
              <a:spcAft>
                <a:spcPts val="0"/>
              </a:spcAft>
              <a:buClr>
                <a:schemeClr val="dk1"/>
              </a:buClr>
              <a:buSzPts val="1900"/>
              <a:buFont typeface="Arial"/>
              <a:buChar char="●"/>
            </a:pPr>
            <a:r>
              <a:rPr lang="es-ES" sz="1900">
                <a:solidFill>
                  <a:schemeClr val="dk1"/>
                </a:solidFill>
              </a:rPr>
              <a:t>uploadajte na platformu i podijelite s ostalima</a:t>
            </a:r>
            <a:r>
              <a:rPr b="0" i="0" lang="es-ES" sz="1900" u="none" cap="none" strike="noStrike">
                <a:solidFill>
                  <a:schemeClr val="dk1"/>
                </a:solidFill>
                <a:latin typeface="Arial"/>
                <a:ea typeface="Arial"/>
                <a:cs typeface="Arial"/>
                <a:sym typeface="Arial"/>
              </a:rPr>
              <a:t>rs.</a:t>
            </a:r>
            <a:endParaRPr b="0" i="0" sz="1900" u="none" cap="none" strike="noStrike">
              <a:solidFill>
                <a:schemeClr val="dk1"/>
              </a:solidFill>
              <a:latin typeface="Arial"/>
              <a:ea typeface="Arial"/>
              <a:cs typeface="Arial"/>
              <a:sym typeface="Arial"/>
            </a:endParaRPr>
          </a:p>
        </p:txBody>
      </p:sp>
      <p:pic>
        <p:nvPicPr>
          <p:cNvPr id="250" name="Google Shape;250;g2e15a254684_0_68"/>
          <p:cNvPicPr preferRelativeResize="0"/>
          <p:nvPr/>
        </p:nvPicPr>
        <p:blipFill rotWithShape="1">
          <a:blip r:embed="rId3">
            <a:alphaModFix/>
          </a:blip>
          <a:srcRect b="0" l="0" r="0" t="0"/>
          <a:stretch/>
        </p:blipFill>
        <p:spPr>
          <a:xfrm>
            <a:off x="7851700" y="2524250"/>
            <a:ext cx="4142500" cy="4142500"/>
          </a:xfrm>
          <a:prstGeom prst="rect">
            <a:avLst/>
          </a:prstGeom>
          <a:noFill/>
          <a:ln>
            <a:noFill/>
          </a:ln>
        </p:spPr>
      </p:pic>
      <p:sp>
        <p:nvSpPr>
          <p:cNvPr id="251" name="Google Shape;251;g2e15a254684_0_68"/>
          <p:cNvSpPr txBox="1"/>
          <p:nvPr/>
        </p:nvSpPr>
        <p:spPr>
          <a:xfrm>
            <a:off x="329150" y="5850225"/>
            <a:ext cx="5729100" cy="915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None/>
            </a:pPr>
            <a:r>
              <a:rPr lang="es-ES" sz="1900">
                <a:solidFill>
                  <a:schemeClr val="dk1"/>
                </a:solidFill>
              </a:rPr>
              <a:t>Uploadajte svoje rezultate na Digitalnu trening platformu</a:t>
            </a:r>
            <a:r>
              <a:rPr lang="es-ES" sz="1900">
                <a:solidFill>
                  <a:schemeClr val="dk1"/>
                </a:solidFill>
              </a:rPr>
              <a:t> → </a:t>
            </a:r>
            <a:endParaRPr b="0" i="0" sz="3600" u="none" cap="none" strike="noStrike">
              <a:solidFill>
                <a:schemeClr val="dk1"/>
              </a:solidFill>
              <a:latin typeface="Arial"/>
              <a:ea typeface="Arial"/>
              <a:cs typeface="Arial"/>
              <a:sym typeface="Arial"/>
            </a:endParaRPr>
          </a:p>
        </p:txBody>
      </p:sp>
      <p:pic>
        <p:nvPicPr>
          <p:cNvPr id="252" name="Google Shape;252;g2e15a254684_0_68"/>
          <p:cNvPicPr preferRelativeResize="0"/>
          <p:nvPr/>
        </p:nvPicPr>
        <p:blipFill>
          <a:blip r:embed="rId4">
            <a:alphaModFix/>
          </a:blip>
          <a:stretch>
            <a:fillRect/>
          </a:stretch>
        </p:blipFill>
        <p:spPr>
          <a:xfrm>
            <a:off x="5895676" y="4710725"/>
            <a:ext cx="1956025" cy="1956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2e1afe17104_1_0"/>
          <p:cNvSpPr txBox="1"/>
          <p:nvPr/>
        </p:nvSpPr>
        <p:spPr>
          <a:xfrm>
            <a:off x="1041000" y="2291775"/>
            <a:ext cx="9978900" cy="14868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700"/>
              <a:buFont typeface="Arial"/>
              <a:buNone/>
            </a:pPr>
            <a:r>
              <a:rPr lang="es-ES" sz="4700">
                <a:solidFill>
                  <a:schemeClr val="dk1"/>
                </a:solidFill>
              </a:rPr>
              <a:t>Plesni party za djecu </a:t>
            </a:r>
            <a:endParaRPr sz="4700">
              <a:solidFill>
                <a:schemeClr val="dk1"/>
              </a:solidFill>
            </a:endParaRPr>
          </a:p>
          <a:p>
            <a:pPr indent="0" lvl="0" marL="0" marR="0" rtl="0" algn="ctr">
              <a:lnSpc>
                <a:spcPct val="90000"/>
              </a:lnSpc>
              <a:spcBef>
                <a:spcPts val="0"/>
              </a:spcBef>
              <a:spcAft>
                <a:spcPts val="0"/>
              </a:spcAft>
              <a:buClr>
                <a:srgbClr val="000000"/>
              </a:buClr>
              <a:buSzPts val="4700"/>
              <a:buFont typeface="Arial"/>
              <a:buNone/>
            </a:pPr>
            <a:r>
              <a:rPr lang="es-ES" sz="4700">
                <a:solidFill>
                  <a:schemeClr val="dk1"/>
                </a:solidFill>
              </a:rPr>
              <a:t>Groovepad – tvoritelj glazbe &amp; ritma </a:t>
            </a:r>
            <a:endParaRPr sz="4700">
              <a:solidFill>
                <a:schemeClr val="dk1"/>
              </a:solidFill>
            </a:endParaRPr>
          </a:p>
        </p:txBody>
      </p:sp>
      <p:sp>
        <p:nvSpPr>
          <p:cNvPr id="258" name="Google Shape;258;g2e1afe17104_1_0"/>
          <p:cNvSpPr txBox="1"/>
          <p:nvPr/>
        </p:nvSpPr>
        <p:spPr>
          <a:xfrm>
            <a:off x="550375" y="5527925"/>
            <a:ext cx="5974800" cy="915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None/>
            </a:pPr>
            <a:r>
              <a:rPr lang="es-ES" sz="1900">
                <a:solidFill>
                  <a:schemeClr val="dk1"/>
                </a:solidFill>
              </a:rPr>
              <a:t>Uploadajte svoje rezultate na Digitalnu trening platformu </a:t>
            </a:r>
            <a:r>
              <a:rPr lang="es-ES" sz="1900">
                <a:solidFill>
                  <a:schemeClr val="dk1"/>
                </a:solidFill>
              </a:rPr>
              <a:t> → </a:t>
            </a:r>
            <a:endParaRPr b="0" i="0" sz="3600" u="none" cap="none" strike="noStrike">
              <a:solidFill>
                <a:schemeClr val="dk1"/>
              </a:solidFill>
              <a:latin typeface="Arial"/>
              <a:ea typeface="Arial"/>
              <a:cs typeface="Arial"/>
              <a:sym typeface="Arial"/>
            </a:endParaRPr>
          </a:p>
        </p:txBody>
      </p:sp>
      <p:pic>
        <p:nvPicPr>
          <p:cNvPr id="259" name="Google Shape;259;g2e1afe17104_1_0"/>
          <p:cNvPicPr preferRelativeResize="0"/>
          <p:nvPr/>
        </p:nvPicPr>
        <p:blipFill>
          <a:blip r:embed="rId3">
            <a:alphaModFix/>
          </a:blip>
          <a:stretch>
            <a:fillRect/>
          </a:stretch>
        </p:blipFill>
        <p:spPr>
          <a:xfrm>
            <a:off x="6246851" y="4761587"/>
            <a:ext cx="1956025" cy="1956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2e15a254684_0_78"/>
          <p:cNvSpPr txBox="1"/>
          <p:nvPr/>
        </p:nvSpPr>
        <p:spPr>
          <a:xfrm>
            <a:off x="499100" y="184350"/>
            <a:ext cx="11106300" cy="83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4400"/>
              <a:buFont typeface="Play"/>
              <a:buNone/>
            </a:pPr>
            <a:r>
              <a:rPr lang="es-ES" sz="4700">
                <a:solidFill>
                  <a:schemeClr val="dk1"/>
                </a:solidFill>
              </a:rPr>
              <a:t>KREIRAJMO DRAMSKO DJELO!</a:t>
            </a:r>
            <a:endParaRPr b="0" i="0" sz="4400" u="none" cap="none" strike="noStrike">
              <a:solidFill>
                <a:schemeClr val="dk1"/>
              </a:solidFill>
              <a:latin typeface="Play"/>
              <a:ea typeface="Play"/>
              <a:cs typeface="Play"/>
              <a:sym typeface="Play"/>
            </a:endParaRPr>
          </a:p>
        </p:txBody>
      </p:sp>
      <p:sp>
        <p:nvSpPr>
          <p:cNvPr id="265" name="Google Shape;265;g2e15a254684_0_78"/>
          <p:cNvSpPr txBox="1"/>
          <p:nvPr/>
        </p:nvSpPr>
        <p:spPr>
          <a:xfrm>
            <a:off x="450525" y="935175"/>
            <a:ext cx="10803000" cy="877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500"/>
              <a:buFont typeface="Arial"/>
              <a:buNone/>
            </a:pPr>
            <a:r>
              <a:rPr lang="es-ES" sz="4500">
                <a:solidFill>
                  <a:srgbClr val="0070C0"/>
                </a:solidFill>
              </a:rPr>
              <a:t>Korak</a:t>
            </a:r>
            <a:r>
              <a:rPr b="0" i="0" lang="es-ES" sz="4500" u="none" cap="none" strike="noStrike">
                <a:solidFill>
                  <a:srgbClr val="0070C0"/>
                </a:solidFill>
                <a:latin typeface="Arial"/>
                <a:ea typeface="Arial"/>
                <a:cs typeface="Arial"/>
                <a:sym typeface="Arial"/>
              </a:rPr>
              <a:t> 6. </a:t>
            </a:r>
            <a:r>
              <a:rPr lang="es-ES" sz="4500">
                <a:solidFill>
                  <a:srgbClr val="0070C0"/>
                </a:solidFill>
              </a:rPr>
              <a:t>izvedba</a:t>
            </a:r>
            <a:endParaRPr b="0" i="0" sz="2800" u="none" cap="none" strike="noStrike">
              <a:solidFill>
                <a:schemeClr val="dk1"/>
              </a:solidFill>
              <a:latin typeface="Arial"/>
              <a:ea typeface="Arial"/>
              <a:cs typeface="Arial"/>
              <a:sym typeface="Arial"/>
            </a:endParaRPr>
          </a:p>
        </p:txBody>
      </p:sp>
      <p:sp>
        <p:nvSpPr>
          <p:cNvPr id="266" name="Google Shape;266;g2e15a254684_0_78"/>
          <p:cNvSpPr txBox="1"/>
          <p:nvPr/>
        </p:nvSpPr>
        <p:spPr>
          <a:xfrm>
            <a:off x="450525" y="1783850"/>
            <a:ext cx="8265900" cy="6003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000"/>
              <a:buFont typeface="Arial"/>
              <a:buNone/>
            </a:pPr>
            <a:r>
              <a:rPr b="1" lang="es-ES" sz="3000">
                <a:solidFill>
                  <a:schemeClr val="dk1"/>
                </a:solidFill>
              </a:rPr>
              <a:t>izazov</a:t>
            </a:r>
            <a:r>
              <a:rPr b="1" i="0" lang="es-ES" sz="3000" u="none" cap="none" strike="noStrike">
                <a:solidFill>
                  <a:schemeClr val="dk1"/>
                </a:solidFill>
                <a:latin typeface="Arial"/>
                <a:ea typeface="Arial"/>
                <a:cs typeface="Arial"/>
                <a:sym typeface="Arial"/>
              </a:rPr>
              <a:t>:</a:t>
            </a:r>
            <a:r>
              <a:rPr b="0" i="0" lang="es-ES" sz="3000" u="none" cap="none" strike="noStrike">
                <a:solidFill>
                  <a:schemeClr val="dk1"/>
                </a:solidFill>
                <a:latin typeface="Arial"/>
                <a:ea typeface="Arial"/>
                <a:cs typeface="Arial"/>
                <a:sym typeface="Arial"/>
              </a:rPr>
              <a:t> </a:t>
            </a:r>
            <a:r>
              <a:rPr lang="es-ES" sz="3000">
                <a:solidFill>
                  <a:schemeClr val="dk1"/>
                </a:solidFill>
              </a:rPr>
              <a:t>postavimo scenu</a:t>
            </a:r>
            <a:endParaRPr b="0" i="0" sz="3000" u="none" cap="none" strike="noStrike">
              <a:solidFill>
                <a:schemeClr val="dk1"/>
              </a:solidFill>
              <a:latin typeface="Arial"/>
              <a:ea typeface="Arial"/>
              <a:cs typeface="Arial"/>
              <a:sym typeface="Arial"/>
            </a:endParaRPr>
          </a:p>
        </p:txBody>
      </p:sp>
      <p:sp>
        <p:nvSpPr>
          <p:cNvPr id="267" name="Google Shape;267;g2e15a254684_0_78"/>
          <p:cNvSpPr txBox="1"/>
          <p:nvPr/>
        </p:nvSpPr>
        <p:spPr>
          <a:xfrm>
            <a:off x="450525" y="2412850"/>
            <a:ext cx="8581800" cy="20625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50000"/>
              </a:lnSpc>
              <a:spcBef>
                <a:spcPts val="0"/>
              </a:spcBef>
              <a:spcAft>
                <a:spcPts val="0"/>
              </a:spcAft>
              <a:buClr>
                <a:schemeClr val="dk1"/>
              </a:buClr>
              <a:buSzPts val="2400"/>
              <a:buFont typeface="Arial"/>
              <a:buAutoNum type="arabicPeriod"/>
            </a:pPr>
            <a:r>
              <a:rPr lang="es-ES" sz="2400">
                <a:solidFill>
                  <a:schemeClr val="dk1"/>
                </a:solidFill>
              </a:rPr>
              <a:t>izvedba djela za publiku</a:t>
            </a:r>
            <a:endParaRPr b="0" i="0" sz="2400" u="none" cap="none" strike="noStrike">
              <a:solidFill>
                <a:schemeClr val="dk1"/>
              </a:solidFill>
              <a:latin typeface="Arial"/>
              <a:ea typeface="Arial"/>
              <a:cs typeface="Arial"/>
              <a:sym typeface="Arial"/>
            </a:endParaRPr>
          </a:p>
          <a:p>
            <a:pPr indent="-381000" lvl="0" marL="457200" marR="0" rtl="0" algn="l">
              <a:lnSpc>
                <a:spcPct val="150000"/>
              </a:lnSpc>
              <a:spcBef>
                <a:spcPts val="0"/>
              </a:spcBef>
              <a:spcAft>
                <a:spcPts val="0"/>
              </a:spcAft>
              <a:buClr>
                <a:schemeClr val="dk1"/>
              </a:buClr>
              <a:buSzPts val="2400"/>
              <a:buFont typeface="Arial"/>
              <a:buAutoNum type="arabicPeriod"/>
            </a:pPr>
            <a:r>
              <a:rPr lang="es-ES" sz="2400">
                <a:solidFill>
                  <a:schemeClr val="dk1"/>
                </a:solidFill>
              </a:rPr>
              <a:t>snimimo se tijekom izvedbe</a:t>
            </a:r>
            <a:endParaRPr b="0" i="0" sz="2400" u="none" cap="none" strike="noStrike">
              <a:solidFill>
                <a:schemeClr val="dk1"/>
              </a:solidFill>
              <a:latin typeface="Arial"/>
              <a:ea typeface="Arial"/>
              <a:cs typeface="Arial"/>
              <a:sym typeface="Arial"/>
            </a:endParaRPr>
          </a:p>
          <a:p>
            <a:pPr indent="-381000" lvl="0" marL="457200" marR="0" rtl="0" algn="l">
              <a:lnSpc>
                <a:spcPct val="150000"/>
              </a:lnSpc>
              <a:spcBef>
                <a:spcPts val="0"/>
              </a:spcBef>
              <a:spcAft>
                <a:spcPts val="0"/>
              </a:spcAft>
              <a:buClr>
                <a:schemeClr val="dk1"/>
              </a:buClr>
              <a:buSzPts val="2400"/>
              <a:buFont typeface="Arial"/>
              <a:buAutoNum type="arabicPeriod"/>
            </a:pPr>
            <a:r>
              <a:rPr lang="es-ES" sz="2400">
                <a:solidFill>
                  <a:schemeClr val="dk1"/>
                </a:solidFill>
              </a:rPr>
              <a:t>uredimo video uz pomoć digitalnog alata- </a:t>
            </a:r>
            <a:r>
              <a:rPr b="0" i="0" lang="es-ES" sz="2400" u="none" cap="none" strike="noStrike">
                <a:solidFill>
                  <a:schemeClr val="dk1"/>
                </a:solidFill>
                <a:latin typeface="Arial"/>
                <a:ea typeface="Arial"/>
                <a:cs typeface="Arial"/>
                <a:sym typeface="Arial"/>
              </a:rPr>
              <a:t>CapCut</a:t>
            </a:r>
            <a:br>
              <a:rPr b="0" i="0" lang="es-ES" sz="3200" u="none" cap="none" strike="noStrike">
                <a:solidFill>
                  <a:schemeClr val="dk1"/>
                </a:solidFill>
                <a:latin typeface="Play"/>
                <a:ea typeface="Play"/>
                <a:cs typeface="Play"/>
                <a:sym typeface="Play"/>
              </a:rPr>
            </a:br>
            <a:endParaRPr b="0" i="0" sz="1400" u="none" cap="none" strike="noStrike">
              <a:solidFill>
                <a:srgbClr val="000000"/>
              </a:solidFill>
              <a:latin typeface="Arial"/>
              <a:ea typeface="Arial"/>
              <a:cs typeface="Arial"/>
              <a:sym typeface="Arial"/>
            </a:endParaRPr>
          </a:p>
        </p:txBody>
      </p:sp>
      <p:pic>
        <p:nvPicPr>
          <p:cNvPr id="268" name="Google Shape;268;g2e15a254684_0_78"/>
          <p:cNvPicPr preferRelativeResize="0"/>
          <p:nvPr/>
        </p:nvPicPr>
        <p:blipFill rotWithShape="1">
          <a:blip r:embed="rId3">
            <a:alphaModFix/>
          </a:blip>
          <a:srcRect b="0" l="0" r="0" t="0"/>
          <a:stretch/>
        </p:blipFill>
        <p:spPr>
          <a:xfrm>
            <a:off x="2538251" y="4103150"/>
            <a:ext cx="2695700" cy="951651"/>
          </a:xfrm>
          <a:prstGeom prst="rect">
            <a:avLst/>
          </a:prstGeom>
          <a:noFill/>
          <a:ln>
            <a:noFill/>
          </a:ln>
        </p:spPr>
      </p:pic>
      <p:sp>
        <p:nvSpPr>
          <p:cNvPr id="269" name="Google Shape;269;g2e15a254684_0_78"/>
          <p:cNvSpPr txBox="1"/>
          <p:nvPr/>
        </p:nvSpPr>
        <p:spPr>
          <a:xfrm>
            <a:off x="1659050" y="4994125"/>
            <a:ext cx="4454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lang="es-ES" sz="2000">
                <a:solidFill>
                  <a:schemeClr val="dk1"/>
                </a:solidFill>
              </a:rPr>
              <a:t>na platformi je vodić za pomoć</a:t>
            </a:r>
            <a:endParaRPr b="0" i="0" sz="2000" u="none" cap="none" strike="noStrike">
              <a:solidFill>
                <a:schemeClr val="dk1"/>
              </a:solidFill>
              <a:latin typeface="Arial"/>
              <a:ea typeface="Arial"/>
              <a:cs typeface="Arial"/>
              <a:sym typeface="Arial"/>
            </a:endParaRPr>
          </a:p>
        </p:txBody>
      </p:sp>
      <p:pic>
        <p:nvPicPr>
          <p:cNvPr id="270" name="Google Shape;270;g2e15a254684_0_78"/>
          <p:cNvPicPr preferRelativeResize="0"/>
          <p:nvPr/>
        </p:nvPicPr>
        <p:blipFill rotWithShape="1">
          <a:blip r:embed="rId4">
            <a:alphaModFix/>
          </a:blip>
          <a:srcRect b="0" l="0" r="0" t="0"/>
          <a:stretch/>
        </p:blipFill>
        <p:spPr>
          <a:xfrm>
            <a:off x="7988300" y="1020150"/>
            <a:ext cx="3969175" cy="2642149"/>
          </a:xfrm>
          <a:prstGeom prst="rect">
            <a:avLst/>
          </a:prstGeom>
          <a:noFill/>
          <a:ln>
            <a:noFill/>
          </a:ln>
        </p:spPr>
      </p:pic>
      <p:pic>
        <p:nvPicPr>
          <p:cNvPr id="271" name="Google Shape;271;g2e15a254684_0_78"/>
          <p:cNvPicPr preferRelativeResize="0"/>
          <p:nvPr/>
        </p:nvPicPr>
        <p:blipFill>
          <a:blip r:embed="rId5">
            <a:alphaModFix/>
          </a:blip>
          <a:stretch>
            <a:fillRect/>
          </a:stretch>
        </p:blipFill>
        <p:spPr>
          <a:xfrm>
            <a:off x="8083651" y="4722250"/>
            <a:ext cx="1956025" cy="1956025"/>
          </a:xfrm>
          <a:prstGeom prst="rect">
            <a:avLst/>
          </a:prstGeom>
          <a:noFill/>
          <a:ln>
            <a:noFill/>
          </a:ln>
        </p:spPr>
      </p:pic>
      <p:sp>
        <p:nvSpPr>
          <p:cNvPr id="272" name="Google Shape;272;g2e15a254684_0_78"/>
          <p:cNvSpPr txBox="1"/>
          <p:nvPr/>
        </p:nvSpPr>
        <p:spPr>
          <a:xfrm>
            <a:off x="499100" y="5563225"/>
            <a:ext cx="74892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lang="es-ES" sz="1900">
                <a:solidFill>
                  <a:schemeClr val="dk1"/>
                </a:solidFill>
              </a:rPr>
              <a:t>pomozite si s uputama koje postoje unutar Digitalnih trening materijala</a:t>
            </a:r>
            <a:r>
              <a:rPr lang="es-ES" sz="3500">
                <a:solidFill>
                  <a:schemeClr val="dk1"/>
                </a:solidFill>
              </a:rPr>
              <a:t> →</a:t>
            </a:r>
            <a:endParaRPr b="0" i="0" sz="35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2e15a254684_0_91"/>
          <p:cNvSpPr txBox="1"/>
          <p:nvPr/>
        </p:nvSpPr>
        <p:spPr>
          <a:xfrm>
            <a:off x="499100" y="184350"/>
            <a:ext cx="10376400" cy="1445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4400"/>
              <a:buFont typeface="Play"/>
              <a:buNone/>
            </a:pPr>
            <a:r>
              <a:rPr lang="es-ES" sz="4700">
                <a:solidFill>
                  <a:schemeClr val="dk1"/>
                </a:solidFill>
              </a:rPr>
              <a:t>KREIRAJMO DRAMSKO DJELO!</a:t>
            </a:r>
            <a:endParaRPr sz="4400">
              <a:solidFill>
                <a:schemeClr val="dk1"/>
              </a:solidFill>
              <a:latin typeface="Play"/>
              <a:ea typeface="Play"/>
              <a:cs typeface="Play"/>
              <a:sym typeface="Play"/>
            </a:endParaRPr>
          </a:p>
          <a:p>
            <a:pPr indent="0" lvl="0" marL="0" marR="0" rtl="0" algn="l">
              <a:lnSpc>
                <a:spcPct val="90000"/>
              </a:lnSpc>
              <a:spcBef>
                <a:spcPts val="0"/>
              </a:spcBef>
              <a:spcAft>
                <a:spcPts val="0"/>
              </a:spcAft>
              <a:buClr>
                <a:srgbClr val="000000"/>
              </a:buClr>
              <a:buSzPts val="4700"/>
              <a:buFont typeface="Arial"/>
              <a:buNone/>
            </a:pPr>
            <a:r>
              <a:t/>
            </a:r>
            <a:endParaRPr b="0" i="0" sz="4400" u="none" cap="none" strike="noStrike">
              <a:solidFill>
                <a:schemeClr val="dk1"/>
              </a:solidFill>
              <a:latin typeface="Play"/>
              <a:ea typeface="Play"/>
              <a:cs typeface="Play"/>
              <a:sym typeface="Play"/>
            </a:endParaRPr>
          </a:p>
        </p:txBody>
      </p:sp>
      <p:sp>
        <p:nvSpPr>
          <p:cNvPr id="278" name="Google Shape;278;g2e15a254684_0_91"/>
          <p:cNvSpPr txBox="1"/>
          <p:nvPr/>
        </p:nvSpPr>
        <p:spPr>
          <a:xfrm>
            <a:off x="339850" y="2768025"/>
            <a:ext cx="10803000" cy="877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500"/>
              <a:buFont typeface="Arial"/>
              <a:buNone/>
            </a:pPr>
            <a:r>
              <a:rPr lang="es-ES" sz="4500">
                <a:solidFill>
                  <a:srgbClr val="0070C0"/>
                </a:solidFill>
              </a:rPr>
              <a:t>Korak</a:t>
            </a:r>
            <a:r>
              <a:rPr b="0" i="0" lang="es-ES" sz="4500" u="none" cap="none" strike="noStrike">
                <a:solidFill>
                  <a:srgbClr val="0070C0"/>
                </a:solidFill>
                <a:latin typeface="Arial"/>
                <a:ea typeface="Arial"/>
                <a:cs typeface="Arial"/>
                <a:sym typeface="Arial"/>
              </a:rPr>
              <a:t> 7. </a:t>
            </a:r>
            <a:r>
              <a:rPr lang="es-ES" sz="4500">
                <a:solidFill>
                  <a:srgbClr val="0070C0"/>
                </a:solidFill>
              </a:rPr>
              <a:t>Diskusija i zaključci</a:t>
            </a:r>
            <a:endParaRPr b="0" i="0" sz="2800" u="none" cap="none" strike="noStrike">
              <a:solidFill>
                <a:schemeClr val="dk1"/>
              </a:solidFill>
              <a:latin typeface="Arial"/>
              <a:ea typeface="Arial"/>
              <a:cs typeface="Arial"/>
              <a:sym typeface="Arial"/>
            </a:endParaRPr>
          </a:p>
        </p:txBody>
      </p:sp>
      <p:sp>
        <p:nvSpPr>
          <p:cNvPr id="279" name="Google Shape;279;g2e15a254684_0_91"/>
          <p:cNvSpPr txBox="1"/>
          <p:nvPr/>
        </p:nvSpPr>
        <p:spPr>
          <a:xfrm>
            <a:off x="339850" y="3750650"/>
            <a:ext cx="10003200" cy="627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lang="es-ES" sz="3200">
                <a:solidFill>
                  <a:schemeClr val="dk1"/>
                </a:solidFill>
              </a:rPr>
              <a:t>Što ste o rodnim izazovima naučili vi i vaša publika? </a:t>
            </a:r>
            <a:endParaRPr b="0" i="0" sz="1400" u="none" cap="none" strike="noStrike">
              <a:solidFill>
                <a:srgbClr val="000000"/>
              </a:solidFill>
              <a:latin typeface="Arial"/>
              <a:ea typeface="Arial"/>
              <a:cs typeface="Arial"/>
              <a:sym typeface="Arial"/>
            </a:endParaRPr>
          </a:p>
        </p:txBody>
      </p:sp>
      <p:pic>
        <p:nvPicPr>
          <p:cNvPr id="280" name="Google Shape;280;g2e15a254684_0_91"/>
          <p:cNvPicPr preferRelativeResize="0"/>
          <p:nvPr/>
        </p:nvPicPr>
        <p:blipFill rotWithShape="1">
          <a:blip r:embed="rId3">
            <a:alphaModFix/>
          </a:blip>
          <a:srcRect b="0" l="49471" r="3728" t="6898"/>
          <a:stretch/>
        </p:blipFill>
        <p:spPr>
          <a:xfrm>
            <a:off x="7247875" y="302300"/>
            <a:ext cx="4944125" cy="6555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7"/>
          <p:cNvSpPr txBox="1"/>
          <p:nvPr>
            <p:ph idx="1" type="subTitle"/>
          </p:nvPr>
        </p:nvSpPr>
        <p:spPr>
          <a:xfrm>
            <a:off x="7318100" y="5483450"/>
            <a:ext cx="4542000" cy="10134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90000"/>
              </a:lnSpc>
              <a:spcBef>
                <a:spcPts val="0"/>
              </a:spcBef>
              <a:spcAft>
                <a:spcPts val="0"/>
              </a:spcAft>
              <a:buClr>
                <a:schemeClr val="dk1"/>
              </a:buClr>
              <a:buSzPct val="120000"/>
              <a:buNone/>
            </a:pPr>
            <a:r>
              <a:rPr lang="es-ES" sz="2000"/>
              <a:t>“</a:t>
            </a:r>
            <a:r>
              <a:rPr lang="es-ES" sz="2000"/>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sz="2000"/>
          </a:p>
        </p:txBody>
      </p:sp>
      <p:sp>
        <p:nvSpPr>
          <p:cNvPr id="286" name="Google Shape;286;p17"/>
          <p:cNvSpPr txBox="1"/>
          <p:nvPr>
            <p:ph idx="11" type="ftr"/>
          </p:nvPr>
        </p:nvSpPr>
        <p:spPr>
          <a:xfrm>
            <a:off x="-11801680" y="17533587"/>
            <a:ext cx="1311097" cy="29428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p:txBody>
      </p:sp>
      <p:pic>
        <p:nvPicPr>
          <p:cNvPr id="287" name="Google Shape;287;p17"/>
          <p:cNvPicPr preferRelativeResize="0"/>
          <p:nvPr/>
        </p:nvPicPr>
        <p:blipFill rotWithShape="1">
          <a:blip r:embed="rId3">
            <a:alphaModFix/>
          </a:blip>
          <a:srcRect b="0" l="0" r="0" t="0"/>
          <a:stretch/>
        </p:blipFill>
        <p:spPr>
          <a:xfrm>
            <a:off x="-16384808" y="10040586"/>
            <a:ext cx="15722224" cy="637180"/>
          </a:xfrm>
          <a:prstGeom prst="rect">
            <a:avLst/>
          </a:prstGeom>
          <a:noFill/>
          <a:ln>
            <a:noFill/>
          </a:ln>
        </p:spPr>
      </p:pic>
      <p:pic>
        <p:nvPicPr>
          <p:cNvPr id="288" name="Google Shape;288;p17"/>
          <p:cNvPicPr preferRelativeResize="0"/>
          <p:nvPr/>
        </p:nvPicPr>
        <p:blipFill rotWithShape="1">
          <a:blip r:embed="rId4">
            <a:alphaModFix/>
          </a:blip>
          <a:srcRect b="0" l="0" r="0" t="0"/>
          <a:stretch/>
        </p:blipFill>
        <p:spPr>
          <a:xfrm>
            <a:off x="7857089" y="1363896"/>
            <a:ext cx="3463975" cy="1659800"/>
          </a:xfrm>
          <a:prstGeom prst="rect">
            <a:avLst/>
          </a:prstGeom>
          <a:noFill/>
          <a:ln>
            <a:noFill/>
          </a:ln>
        </p:spPr>
      </p:pic>
      <p:pic>
        <p:nvPicPr>
          <p:cNvPr id="289" name="Google Shape;289;p17"/>
          <p:cNvPicPr preferRelativeResize="0"/>
          <p:nvPr/>
        </p:nvPicPr>
        <p:blipFill rotWithShape="1">
          <a:blip r:embed="rId5">
            <a:alphaModFix/>
          </a:blip>
          <a:srcRect b="0" l="0" r="0" t="0"/>
          <a:stretch/>
        </p:blipFill>
        <p:spPr>
          <a:xfrm>
            <a:off x="7640401" y="4420450"/>
            <a:ext cx="4167025" cy="875900"/>
          </a:xfrm>
          <a:prstGeom prst="rect">
            <a:avLst/>
          </a:prstGeom>
          <a:noFill/>
          <a:ln>
            <a:noFill/>
          </a:ln>
        </p:spPr>
      </p:pic>
      <p:pic>
        <p:nvPicPr>
          <p:cNvPr id="290" name="Google Shape;290;p17"/>
          <p:cNvPicPr preferRelativeResize="0"/>
          <p:nvPr/>
        </p:nvPicPr>
        <p:blipFill rotWithShape="1">
          <a:blip r:embed="rId6">
            <a:alphaModFix/>
          </a:blip>
          <a:srcRect b="0" l="0" r="0" t="0"/>
          <a:stretch/>
        </p:blipFill>
        <p:spPr>
          <a:xfrm>
            <a:off x="1" y="0"/>
            <a:ext cx="6858001" cy="6858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3"/>
          <p:cNvSpPr txBox="1"/>
          <p:nvPr/>
        </p:nvSpPr>
        <p:spPr>
          <a:xfrm>
            <a:off x="549650" y="356350"/>
            <a:ext cx="6343500" cy="828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s-ES" sz="4400">
                <a:solidFill>
                  <a:schemeClr val="dk1"/>
                </a:solidFill>
              </a:rPr>
              <a:t>DRAMA I KAZALIŠTE</a:t>
            </a:r>
            <a:endParaRPr b="0" i="0" sz="4400" u="none" cap="none" strike="noStrike">
              <a:solidFill>
                <a:schemeClr val="dk1"/>
              </a:solidFill>
              <a:latin typeface="Arial"/>
              <a:ea typeface="Arial"/>
              <a:cs typeface="Arial"/>
              <a:sym typeface="Arial"/>
            </a:endParaRPr>
          </a:p>
        </p:txBody>
      </p:sp>
      <p:sp>
        <p:nvSpPr>
          <p:cNvPr id="109" name="Google Shape;109;p3"/>
          <p:cNvSpPr txBox="1"/>
          <p:nvPr/>
        </p:nvSpPr>
        <p:spPr>
          <a:xfrm>
            <a:off x="549650" y="1379575"/>
            <a:ext cx="9744900" cy="4730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700"/>
              <a:buFont typeface="Arial"/>
              <a:buNone/>
            </a:pPr>
            <a:r>
              <a:rPr lang="es-ES" sz="2700">
                <a:solidFill>
                  <a:schemeClr val="dk1"/>
                </a:solidFill>
              </a:rPr>
              <a:t>Zamislite veliku predstavu u kojoj ste vi glumac </a:t>
            </a:r>
            <a:endParaRPr b="0" i="0" sz="27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700"/>
              <a:buFont typeface="Arial"/>
              <a:buNone/>
            </a:pPr>
            <a:r>
              <a:rPr lang="es-ES" sz="2700">
                <a:solidFill>
                  <a:schemeClr val="dk1"/>
                </a:solidFill>
              </a:rPr>
              <a:t>na pozornici.</a:t>
            </a:r>
            <a:br>
              <a:rPr b="0" i="0" lang="es-ES" sz="2700" u="none" cap="none" strike="noStrike">
                <a:solidFill>
                  <a:schemeClr val="dk1"/>
                </a:solidFill>
                <a:latin typeface="Arial"/>
                <a:ea typeface="Arial"/>
                <a:cs typeface="Arial"/>
                <a:sym typeface="Arial"/>
              </a:rPr>
            </a:br>
            <a:br>
              <a:rPr b="0" i="0" lang="es-ES" sz="2700" u="none" cap="none" strike="noStrike">
                <a:solidFill>
                  <a:schemeClr val="dk1"/>
                </a:solidFill>
                <a:latin typeface="Arial"/>
                <a:ea typeface="Arial"/>
                <a:cs typeface="Arial"/>
                <a:sym typeface="Arial"/>
              </a:rPr>
            </a:br>
            <a:r>
              <a:rPr b="0" i="0" lang="es-ES" sz="2700" u="none" cap="none" strike="noStrike">
                <a:solidFill>
                  <a:schemeClr val="dk1"/>
                </a:solidFill>
                <a:latin typeface="Arial"/>
                <a:ea typeface="Arial"/>
                <a:cs typeface="Arial"/>
                <a:sym typeface="Arial"/>
              </a:rPr>
              <a:t>Razlika između glume na TVu ili na </a:t>
            </a:r>
            <a:r>
              <a:rPr lang="es-ES" sz="2700">
                <a:solidFill>
                  <a:schemeClr val="dk1"/>
                </a:solidFill>
              </a:rPr>
              <a:t>filmu je u tome</a:t>
            </a:r>
            <a:endParaRPr sz="2700">
              <a:solidFill>
                <a:schemeClr val="dk1"/>
              </a:solidFill>
            </a:endParaRPr>
          </a:p>
          <a:p>
            <a:pPr indent="0" lvl="0" marL="0" marR="0" rtl="0" algn="l">
              <a:lnSpc>
                <a:spcPct val="90000"/>
              </a:lnSpc>
              <a:spcBef>
                <a:spcPts val="0"/>
              </a:spcBef>
              <a:spcAft>
                <a:spcPts val="0"/>
              </a:spcAft>
              <a:buClr>
                <a:srgbClr val="000000"/>
              </a:buClr>
              <a:buSzPts val="2700"/>
              <a:buFont typeface="Arial"/>
              <a:buNone/>
            </a:pPr>
            <a:r>
              <a:rPr lang="es-ES" sz="2700">
                <a:solidFill>
                  <a:schemeClr val="dk1"/>
                </a:solidFill>
              </a:rPr>
              <a:t>što se u kazalištu sve događa uživo. </a:t>
            </a:r>
            <a:br>
              <a:rPr b="0" i="0" lang="es-ES" sz="2700" u="none" cap="none" strike="noStrike">
                <a:solidFill>
                  <a:schemeClr val="dk1"/>
                </a:solidFill>
                <a:latin typeface="Arial"/>
                <a:ea typeface="Arial"/>
                <a:cs typeface="Arial"/>
                <a:sym typeface="Arial"/>
              </a:rPr>
            </a:br>
            <a:br>
              <a:rPr b="0" i="0" lang="es-ES" sz="2700" u="none" cap="none" strike="noStrike">
                <a:solidFill>
                  <a:schemeClr val="dk1"/>
                </a:solidFill>
                <a:latin typeface="Arial"/>
                <a:ea typeface="Arial"/>
                <a:cs typeface="Arial"/>
                <a:sym typeface="Arial"/>
              </a:rPr>
            </a:br>
            <a:r>
              <a:rPr lang="es-ES" sz="2700">
                <a:solidFill>
                  <a:schemeClr val="dk1"/>
                </a:solidFill>
              </a:rPr>
              <a:t>Kroz dramu priča može biti sve, od smješnog do tužnog, uzbuđujućeg do strašnog. </a:t>
            </a:r>
            <a:endParaRPr sz="2700">
              <a:solidFill>
                <a:schemeClr val="dk1"/>
              </a:solidFill>
            </a:endParaRPr>
          </a:p>
          <a:p>
            <a:pPr indent="0" lvl="0" marL="0" marR="0" rtl="0" algn="l">
              <a:lnSpc>
                <a:spcPct val="90000"/>
              </a:lnSpc>
              <a:spcBef>
                <a:spcPts val="0"/>
              </a:spcBef>
              <a:spcAft>
                <a:spcPts val="0"/>
              </a:spcAft>
              <a:buClr>
                <a:srgbClr val="000000"/>
              </a:buClr>
              <a:buSzPts val="2700"/>
              <a:buFont typeface="Arial"/>
              <a:buNone/>
            </a:pPr>
            <a:br>
              <a:rPr b="0" i="0" lang="es-ES" sz="2700" u="none" cap="none" strike="noStrike">
                <a:solidFill>
                  <a:schemeClr val="dk1"/>
                </a:solidFill>
                <a:latin typeface="Arial"/>
                <a:ea typeface="Arial"/>
                <a:cs typeface="Arial"/>
                <a:sym typeface="Arial"/>
              </a:rPr>
            </a:br>
            <a:r>
              <a:rPr b="0" i="0" lang="es-ES" sz="2700" u="none" cap="none" strike="noStrike">
                <a:solidFill>
                  <a:schemeClr val="dk1"/>
                </a:solidFill>
                <a:latin typeface="Arial"/>
                <a:ea typeface="Arial"/>
                <a:cs typeface="Arial"/>
                <a:sym typeface="Arial"/>
              </a:rPr>
              <a:t>Ponekad je tema iz stvarnog života, a ponekad nešto izmišljeno. </a:t>
            </a:r>
            <a:endParaRPr b="0" i="0" sz="5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p:txBody>
      </p:sp>
      <p:pic>
        <p:nvPicPr>
          <p:cNvPr id="110" name="Google Shape;110;p3"/>
          <p:cNvPicPr preferRelativeResize="0"/>
          <p:nvPr/>
        </p:nvPicPr>
        <p:blipFill rotWithShape="1">
          <a:blip r:embed="rId3">
            <a:alphaModFix/>
          </a:blip>
          <a:srcRect b="0" l="0" r="0" t="0"/>
          <a:stretch/>
        </p:blipFill>
        <p:spPr>
          <a:xfrm>
            <a:off x="8344950" y="185800"/>
            <a:ext cx="3761775" cy="2891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4"/>
          <p:cNvSpPr txBox="1"/>
          <p:nvPr>
            <p:ph type="title"/>
          </p:nvPr>
        </p:nvSpPr>
        <p:spPr>
          <a:xfrm>
            <a:off x="341950" y="1346075"/>
            <a:ext cx="10515600" cy="36636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Play"/>
              <a:buNone/>
            </a:pPr>
            <a:r>
              <a:rPr lang="es-ES" sz="3100">
                <a:latin typeface="Arial"/>
                <a:ea typeface="Arial"/>
                <a:cs typeface="Arial"/>
                <a:sym typeface="Arial"/>
              </a:rPr>
              <a:t>Kazalište je tamo gdje se drama izvodi. To je mjesto gdje glumci izvode određenu priču. </a:t>
            </a:r>
            <a:endParaRPr sz="3100">
              <a:latin typeface="Arial"/>
              <a:ea typeface="Arial"/>
              <a:cs typeface="Arial"/>
              <a:sym typeface="Arial"/>
            </a:endParaRPr>
          </a:p>
          <a:p>
            <a:pPr indent="0" lvl="0" marL="0" rtl="0" algn="l">
              <a:lnSpc>
                <a:spcPct val="90000"/>
              </a:lnSpc>
              <a:spcBef>
                <a:spcPts val="0"/>
              </a:spcBef>
              <a:spcAft>
                <a:spcPts val="0"/>
              </a:spcAft>
              <a:buClr>
                <a:schemeClr val="dk1"/>
              </a:buClr>
              <a:buSzPct val="100000"/>
              <a:buFont typeface="Play"/>
              <a:buNone/>
            </a:pPr>
            <a:br>
              <a:rPr lang="es-ES" sz="3100">
                <a:latin typeface="Arial"/>
                <a:ea typeface="Arial"/>
                <a:cs typeface="Arial"/>
                <a:sym typeface="Arial"/>
              </a:rPr>
            </a:br>
            <a:r>
              <a:rPr lang="es-ES" sz="3100">
                <a:latin typeface="Arial"/>
                <a:ea typeface="Arial"/>
                <a:cs typeface="Arial"/>
                <a:sym typeface="Arial"/>
              </a:rPr>
              <a:t>Glumci nastupaju na pozornici koja je poput velikog platoa s kojeg ih publika može vidjeti. </a:t>
            </a:r>
            <a:endParaRPr sz="3100">
              <a:latin typeface="Arial"/>
              <a:ea typeface="Arial"/>
              <a:cs typeface="Arial"/>
              <a:sym typeface="Arial"/>
            </a:endParaRPr>
          </a:p>
          <a:p>
            <a:pPr indent="0" lvl="0" marL="0" rtl="0" algn="l">
              <a:lnSpc>
                <a:spcPct val="90000"/>
              </a:lnSpc>
              <a:spcBef>
                <a:spcPts val="0"/>
              </a:spcBef>
              <a:spcAft>
                <a:spcPts val="0"/>
              </a:spcAft>
              <a:buClr>
                <a:schemeClr val="dk1"/>
              </a:buClr>
              <a:buSzPct val="100000"/>
              <a:buFont typeface="Play"/>
              <a:buNone/>
            </a:pPr>
            <a:r>
              <a:t/>
            </a:r>
            <a:endParaRPr sz="3100">
              <a:latin typeface="Arial"/>
              <a:ea typeface="Arial"/>
              <a:cs typeface="Arial"/>
              <a:sym typeface="Arial"/>
            </a:endParaRPr>
          </a:p>
          <a:p>
            <a:pPr indent="0" lvl="0" marL="0" rtl="0" algn="l">
              <a:lnSpc>
                <a:spcPct val="90000"/>
              </a:lnSpc>
              <a:spcBef>
                <a:spcPts val="0"/>
              </a:spcBef>
              <a:spcAft>
                <a:spcPts val="0"/>
              </a:spcAft>
              <a:buClr>
                <a:schemeClr val="dk1"/>
              </a:buClr>
              <a:buSzPct val="100000"/>
              <a:buFont typeface="Play"/>
              <a:buNone/>
            </a:pPr>
            <a:r>
              <a:rPr lang="es-ES" sz="3100">
                <a:latin typeface="Arial"/>
                <a:ea typeface="Arial"/>
                <a:cs typeface="Arial"/>
                <a:sym typeface="Arial"/>
              </a:rPr>
              <a:t>Najčešće imaju rekvizite i scenografiju koja im pomaže uobličiti priču. </a:t>
            </a:r>
            <a:endParaRPr/>
          </a:p>
        </p:txBody>
      </p:sp>
      <p:sp>
        <p:nvSpPr>
          <p:cNvPr id="116" name="Google Shape;116;p4"/>
          <p:cNvSpPr txBox="1"/>
          <p:nvPr/>
        </p:nvSpPr>
        <p:spPr>
          <a:xfrm>
            <a:off x="220638" y="218862"/>
            <a:ext cx="10515600" cy="99031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s-ES" sz="4400">
                <a:solidFill>
                  <a:schemeClr val="dk1"/>
                </a:solidFill>
              </a:rPr>
              <a:t>DRAMA I KAZALIŠTE</a:t>
            </a:r>
            <a:endParaRPr sz="44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g2e0e19b55bf_0_7"/>
          <p:cNvSpPr txBox="1"/>
          <p:nvPr/>
        </p:nvSpPr>
        <p:spPr>
          <a:xfrm>
            <a:off x="793175" y="332025"/>
            <a:ext cx="3276900" cy="7554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Play"/>
              <a:buNone/>
            </a:pPr>
            <a:r>
              <a:rPr b="0" i="0" lang="es-ES" sz="4400" u="none" cap="none" strike="noStrike">
                <a:solidFill>
                  <a:schemeClr val="dk1"/>
                </a:solidFill>
                <a:latin typeface="Arial"/>
                <a:ea typeface="Arial"/>
                <a:cs typeface="Arial"/>
                <a:sym typeface="Arial"/>
              </a:rPr>
              <a:t>SCENARI</a:t>
            </a:r>
            <a:endParaRPr b="0" i="0" sz="4400" u="none" cap="none" strike="noStrike">
              <a:solidFill>
                <a:schemeClr val="dk1"/>
              </a:solidFill>
              <a:latin typeface="Arial"/>
              <a:ea typeface="Arial"/>
              <a:cs typeface="Arial"/>
              <a:sym typeface="Arial"/>
            </a:endParaRPr>
          </a:p>
        </p:txBody>
      </p:sp>
      <p:pic>
        <p:nvPicPr>
          <p:cNvPr id="122" name="Google Shape;122;g2e0e19b55bf_0_7"/>
          <p:cNvPicPr preferRelativeResize="0"/>
          <p:nvPr/>
        </p:nvPicPr>
        <p:blipFill rotWithShape="1">
          <a:blip r:embed="rId3">
            <a:alphaModFix/>
          </a:blip>
          <a:srcRect b="0" l="0" r="0" t="0"/>
          <a:stretch/>
        </p:blipFill>
        <p:spPr>
          <a:xfrm>
            <a:off x="1047750" y="1373737"/>
            <a:ext cx="10096500" cy="4810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5"/>
          <p:cNvSpPr txBox="1"/>
          <p:nvPr>
            <p:ph type="title"/>
          </p:nvPr>
        </p:nvSpPr>
        <p:spPr>
          <a:xfrm>
            <a:off x="171925" y="1478050"/>
            <a:ext cx="9781500" cy="3579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74609"/>
              <a:buFont typeface="Play"/>
              <a:buNone/>
            </a:pPr>
            <a:br>
              <a:rPr lang="es-ES"/>
            </a:br>
            <a:br>
              <a:rPr lang="es-ES"/>
            </a:br>
            <a:br>
              <a:rPr lang="es-ES"/>
            </a:br>
            <a:br>
              <a:rPr lang="es-ES"/>
            </a:br>
            <a:r>
              <a:rPr lang="es-ES" sz="3100">
                <a:latin typeface="Arial"/>
                <a:ea typeface="Arial"/>
                <a:cs typeface="Arial"/>
                <a:sym typeface="Arial"/>
              </a:rPr>
              <a:t>Metodologija utemeljena na dramskim tehnikama</a:t>
            </a:r>
            <a:r>
              <a:rPr lang="es-ES" sz="3100">
                <a:latin typeface="Arial"/>
                <a:ea typeface="Arial"/>
                <a:cs typeface="Arial"/>
                <a:sym typeface="Arial"/>
              </a:rPr>
              <a:t> </a:t>
            </a:r>
            <a:endParaRPr sz="3100">
              <a:latin typeface="Arial"/>
              <a:ea typeface="Arial"/>
              <a:cs typeface="Arial"/>
              <a:sym typeface="Arial"/>
            </a:endParaRPr>
          </a:p>
          <a:p>
            <a:pPr indent="0" lvl="0" marL="0" rtl="0" algn="l">
              <a:lnSpc>
                <a:spcPct val="90000"/>
              </a:lnSpc>
              <a:spcBef>
                <a:spcPts val="0"/>
              </a:spcBef>
              <a:spcAft>
                <a:spcPts val="0"/>
              </a:spcAft>
              <a:buClr>
                <a:schemeClr val="dk1"/>
              </a:buClr>
              <a:buSzPct val="374609"/>
              <a:buFont typeface="Play"/>
              <a:buNone/>
            </a:pPr>
            <a:r>
              <a:rPr lang="es-ES" sz="3100">
                <a:latin typeface="Arial"/>
                <a:ea typeface="Arial"/>
                <a:cs typeface="Arial"/>
                <a:sym typeface="Arial"/>
              </a:rPr>
              <a:t>ne temelji se na vještinama glume ili samoj produkciji-izvedbi. </a:t>
            </a:r>
            <a:endParaRPr sz="3100">
              <a:latin typeface="Arial"/>
              <a:ea typeface="Arial"/>
              <a:cs typeface="Arial"/>
              <a:sym typeface="Arial"/>
            </a:endParaRPr>
          </a:p>
          <a:p>
            <a:pPr indent="0" lvl="0" marL="0" rtl="0" algn="l">
              <a:lnSpc>
                <a:spcPct val="90000"/>
              </a:lnSpc>
              <a:spcBef>
                <a:spcPts val="0"/>
              </a:spcBef>
              <a:spcAft>
                <a:spcPts val="0"/>
              </a:spcAft>
              <a:buClr>
                <a:schemeClr val="dk1"/>
              </a:buClr>
              <a:buSzPct val="362902"/>
              <a:buFont typeface="Play"/>
              <a:buNone/>
            </a:pPr>
            <a:r>
              <a:t/>
            </a:r>
            <a:endParaRPr sz="3200">
              <a:latin typeface="Arial"/>
              <a:ea typeface="Arial"/>
              <a:cs typeface="Arial"/>
              <a:sym typeface="Arial"/>
            </a:endParaRPr>
          </a:p>
          <a:p>
            <a:pPr indent="0" lvl="0" marL="0" rtl="0" algn="l">
              <a:lnSpc>
                <a:spcPct val="90000"/>
              </a:lnSpc>
              <a:spcBef>
                <a:spcPts val="0"/>
              </a:spcBef>
              <a:spcAft>
                <a:spcPts val="0"/>
              </a:spcAft>
              <a:buClr>
                <a:schemeClr val="dk1"/>
              </a:buClr>
              <a:buSzPct val="362902"/>
              <a:buFont typeface="Play"/>
              <a:buNone/>
            </a:pPr>
            <a:r>
              <a:rPr lang="es-ES" sz="3200">
                <a:latin typeface="Arial"/>
                <a:ea typeface="Arial"/>
                <a:cs typeface="Arial"/>
                <a:sym typeface="Arial"/>
              </a:rPr>
              <a:t>Ona je više usmjerena na prikazu životnih iskustava.</a:t>
            </a:r>
            <a:br>
              <a:rPr lang="es-ES" sz="3200">
                <a:latin typeface="Arial"/>
                <a:ea typeface="Arial"/>
                <a:cs typeface="Arial"/>
                <a:sym typeface="Arial"/>
              </a:rPr>
            </a:br>
            <a:br>
              <a:rPr lang="es-ES" sz="3200">
                <a:latin typeface="Arial"/>
                <a:ea typeface="Arial"/>
                <a:cs typeface="Arial"/>
                <a:sym typeface="Arial"/>
              </a:rPr>
            </a:br>
            <a:r>
              <a:rPr lang="es-ES" sz="3200">
                <a:latin typeface="Arial"/>
                <a:ea typeface="Arial"/>
                <a:cs typeface="Arial"/>
                <a:sym typeface="Arial"/>
              </a:rPr>
              <a:t>Fokus je na procesu</a:t>
            </a:r>
            <a:r>
              <a:rPr lang="es-ES" sz="3100">
                <a:latin typeface="Arial"/>
                <a:ea typeface="Arial"/>
                <a:cs typeface="Arial"/>
                <a:sym typeface="Arial"/>
              </a:rPr>
              <a:t>, omogućuje da problem vidimo </a:t>
            </a:r>
            <a:endParaRPr sz="3100">
              <a:latin typeface="Arial"/>
              <a:ea typeface="Arial"/>
              <a:cs typeface="Arial"/>
              <a:sym typeface="Arial"/>
            </a:endParaRPr>
          </a:p>
          <a:p>
            <a:pPr indent="0" lvl="0" marL="0" rtl="0" algn="l">
              <a:lnSpc>
                <a:spcPct val="90000"/>
              </a:lnSpc>
              <a:spcBef>
                <a:spcPts val="0"/>
              </a:spcBef>
              <a:spcAft>
                <a:spcPts val="0"/>
              </a:spcAft>
              <a:buClr>
                <a:schemeClr val="dk1"/>
              </a:buClr>
              <a:buSzPct val="374609"/>
              <a:buFont typeface="Play"/>
              <a:buNone/>
            </a:pPr>
            <a:r>
              <a:rPr lang="es-ES" sz="3100">
                <a:latin typeface="Arial"/>
                <a:ea typeface="Arial"/>
                <a:cs typeface="Arial"/>
                <a:sym typeface="Arial"/>
              </a:rPr>
              <a:t>na neki novi način. Radeći skupa, usredotočite se na svoj zadatak!</a:t>
            </a:r>
            <a:endParaRPr sz="3100">
              <a:latin typeface="Arial"/>
              <a:ea typeface="Arial"/>
              <a:cs typeface="Arial"/>
              <a:sym typeface="Arial"/>
            </a:endParaRPr>
          </a:p>
        </p:txBody>
      </p:sp>
      <p:sp>
        <p:nvSpPr>
          <p:cNvPr id="129" name="Google Shape;129;p5"/>
          <p:cNvSpPr txBox="1"/>
          <p:nvPr/>
        </p:nvSpPr>
        <p:spPr>
          <a:xfrm>
            <a:off x="220638" y="218862"/>
            <a:ext cx="10515600" cy="9903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Play"/>
              <a:buNone/>
            </a:pPr>
            <a:r>
              <a:rPr b="0" i="0" lang="es-ES" sz="4400" u="none" cap="none" strike="noStrike">
                <a:solidFill>
                  <a:schemeClr val="dk1"/>
                </a:solidFill>
                <a:latin typeface="Arial"/>
                <a:ea typeface="Arial"/>
                <a:cs typeface="Arial"/>
                <a:sym typeface="Arial"/>
              </a:rPr>
              <a:t>TR</a:t>
            </a:r>
            <a:r>
              <a:rPr lang="es-ES" sz="4400">
                <a:solidFill>
                  <a:schemeClr val="dk1"/>
                </a:solidFill>
              </a:rPr>
              <a:t>ENING UTEMELJEN NA DRAMI</a:t>
            </a:r>
            <a:endParaRPr b="0" i="0" sz="4400" u="none" cap="none" strike="noStrike">
              <a:solidFill>
                <a:schemeClr val="dk1"/>
              </a:solidFill>
              <a:latin typeface="Play"/>
              <a:ea typeface="Play"/>
              <a:cs typeface="Play"/>
              <a:sym typeface="Play"/>
            </a:endParaRPr>
          </a:p>
        </p:txBody>
      </p:sp>
      <p:pic>
        <p:nvPicPr>
          <p:cNvPr id="130" name="Google Shape;130;p5"/>
          <p:cNvPicPr preferRelativeResize="0"/>
          <p:nvPr/>
        </p:nvPicPr>
        <p:blipFill rotWithShape="1">
          <a:blip r:embed="rId3">
            <a:alphaModFix/>
          </a:blip>
          <a:srcRect b="8028" l="9512" r="11215" t="0"/>
          <a:stretch/>
        </p:blipFill>
        <p:spPr>
          <a:xfrm>
            <a:off x="8770826" y="1209150"/>
            <a:ext cx="3317048" cy="38481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6"/>
          <p:cNvSpPr txBox="1"/>
          <p:nvPr>
            <p:ph type="title"/>
          </p:nvPr>
        </p:nvSpPr>
        <p:spPr>
          <a:xfrm>
            <a:off x="174000" y="2207900"/>
            <a:ext cx="11844000" cy="3030900"/>
          </a:xfrm>
          <a:prstGeom prst="rect">
            <a:avLst/>
          </a:prstGeom>
          <a:noFill/>
          <a:ln>
            <a:noFill/>
          </a:ln>
        </p:spPr>
        <p:txBody>
          <a:bodyPr anchorCtr="0" anchor="b" bIns="45700" lIns="91425" spcFirstLastPara="1" rIns="91425" wrap="square" tIns="45700">
            <a:normAutofit/>
          </a:bodyPr>
          <a:lstStyle/>
          <a:p>
            <a:pPr indent="0" lvl="0" marL="0" rtl="0" algn="l">
              <a:lnSpc>
                <a:spcPct val="150000"/>
              </a:lnSpc>
              <a:spcBef>
                <a:spcPts val="0"/>
              </a:spcBef>
              <a:spcAft>
                <a:spcPts val="0"/>
              </a:spcAft>
              <a:buClr>
                <a:schemeClr val="dk1"/>
              </a:buClr>
              <a:buSzPts val="6000"/>
              <a:buFont typeface="Play"/>
              <a:buNone/>
            </a:pPr>
            <a:r>
              <a:rPr lang="es-ES" sz="3100">
                <a:latin typeface="Arial"/>
                <a:ea typeface="Arial"/>
                <a:cs typeface="Arial"/>
                <a:sym typeface="Arial"/>
              </a:rPr>
              <a:t>Metodologija</a:t>
            </a:r>
            <a:r>
              <a:rPr lang="es-ES" sz="3100">
                <a:latin typeface="Arial"/>
                <a:ea typeface="Arial"/>
                <a:cs typeface="Arial"/>
                <a:sym typeface="Arial"/>
              </a:rPr>
              <a:t>:</a:t>
            </a:r>
            <a:endParaRPr sz="3100">
              <a:latin typeface="Arial"/>
              <a:ea typeface="Arial"/>
              <a:cs typeface="Arial"/>
              <a:sym typeface="Arial"/>
            </a:endParaRPr>
          </a:p>
          <a:p>
            <a:pPr indent="-425450" lvl="0" marL="457200" rtl="0" algn="l">
              <a:lnSpc>
                <a:spcPct val="150000"/>
              </a:lnSpc>
              <a:spcBef>
                <a:spcPts val="0"/>
              </a:spcBef>
              <a:spcAft>
                <a:spcPts val="0"/>
              </a:spcAft>
              <a:buSzPts val="3100"/>
              <a:buFont typeface="Arial"/>
              <a:buChar char="-"/>
            </a:pPr>
            <a:r>
              <a:rPr lang="es-ES" sz="3100">
                <a:latin typeface="Arial"/>
                <a:ea typeface="Arial"/>
                <a:cs typeface="Arial"/>
                <a:sym typeface="Arial"/>
              </a:rPr>
              <a:t>pomaže usvojiti nova životna znanja </a:t>
            </a:r>
            <a:endParaRPr sz="3100">
              <a:latin typeface="Arial"/>
              <a:ea typeface="Arial"/>
              <a:cs typeface="Arial"/>
              <a:sym typeface="Arial"/>
            </a:endParaRPr>
          </a:p>
          <a:p>
            <a:pPr indent="-425450" lvl="0" marL="457200" rtl="0" algn="l">
              <a:lnSpc>
                <a:spcPct val="150000"/>
              </a:lnSpc>
              <a:spcBef>
                <a:spcPts val="0"/>
              </a:spcBef>
              <a:spcAft>
                <a:spcPts val="0"/>
              </a:spcAft>
              <a:buSzPts val="3100"/>
              <a:buFont typeface="Arial"/>
              <a:buChar char="-"/>
            </a:pPr>
            <a:r>
              <a:rPr lang="es-ES" sz="3100">
                <a:latin typeface="Arial"/>
                <a:ea typeface="Arial"/>
                <a:cs typeface="Arial"/>
                <a:sym typeface="Arial"/>
              </a:rPr>
              <a:t>kreira na dramski način situacije koje smo doživili </a:t>
            </a:r>
            <a:endParaRPr sz="3100">
              <a:latin typeface="Arial"/>
              <a:ea typeface="Arial"/>
              <a:cs typeface="Arial"/>
              <a:sym typeface="Arial"/>
            </a:endParaRPr>
          </a:p>
          <a:p>
            <a:pPr indent="0" lvl="0" marL="0" rtl="0" algn="l">
              <a:lnSpc>
                <a:spcPct val="150000"/>
              </a:lnSpc>
              <a:spcBef>
                <a:spcPts val="0"/>
              </a:spcBef>
              <a:spcAft>
                <a:spcPts val="0"/>
              </a:spcAft>
              <a:buSzPts val="6667"/>
              <a:buNone/>
            </a:pPr>
            <a:r>
              <a:rPr lang="es-ES" sz="3100">
                <a:latin typeface="Arial"/>
                <a:ea typeface="Arial"/>
                <a:cs typeface="Arial"/>
                <a:sym typeface="Arial"/>
              </a:rPr>
              <a:t>Kako biste bolje doživjeli situaciju istu treba odglumiti.  </a:t>
            </a:r>
            <a:endParaRPr sz="3100">
              <a:latin typeface="Arial"/>
              <a:ea typeface="Arial"/>
              <a:cs typeface="Arial"/>
              <a:sym typeface="Arial"/>
            </a:endParaRPr>
          </a:p>
        </p:txBody>
      </p:sp>
      <p:sp>
        <p:nvSpPr>
          <p:cNvPr id="137" name="Google Shape;137;p6"/>
          <p:cNvSpPr txBox="1"/>
          <p:nvPr/>
        </p:nvSpPr>
        <p:spPr>
          <a:xfrm>
            <a:off x="173988" y="1166487"/>
            <a:ext cx="10515600" cy="990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s-ES" sz="4300">
                <a:solidFill>
                  <a:schemeClr val="dk1"/>
                </a:solidFill>
              </a:rPr>
              <a:t>TRENING UTEMELJEN NA DRAMI</a:t>
            </a:r>
            <a:endParaRPr b="0" i="0" sz="4300" u="none" cap="none" strike="noStrike">
              <a:solidFill>
                <a:schemeClr val="dk1"/>
              </a:solidFill>
              <a:latin typeface="Play"/>
              <a:ea typeface="Play"/>
              <a:cs typeface="Play"/>
              <a:sym typeface="Play"/>
            </a:endParaRPr>
          </a:p>
        </p:txBody>
      </p:sp>
      <p:pic>
        <p:nvPicPr>
          <p:cNvPr id="138" name="Google Shape;138;p6"/>
          <p:cNvPicPr preferRelativeResize="0"/>
          <p:nvPr/>
        </p:nvPicPr>
        <p:blipFill rotWithShape="1">
          <a:blip r:embed="rId3">
            <a:alphaModFix/>
          </a:blip>
          <a:srcRect b="0" l="0" r="0" t="0"/>
          <a:stretch/>
        </p:blipFill>
        <p:spPr>
          <a:xfrm>
            <a:off x="9101650" y="191800"/>
            <a:ext cx="2916349" cy="29163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8"/>
          <p:cNvSpPr txBox="1"/>
          <p:nvPr>
            <p:ph type="title"/>
          </p:nvPr>
        </p:nvSpPr>
        <p:spPr>
          <a:xfrm>
            <a:off x="228600" y="1405050"/>
            <a:ext cx="11734800" cy="435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100"/>
              <a:buFont typeface="Play"/>
              <a:buNone/>
            </a:pPr>
            <a:r>
              <a:rPr lang="es-ES" sz="3100">
                <a:latin typeface="Arial"/>
                <a:ea typeface="Arial"/>
                <a:cs typeface="Arial"/>
                <a:sym typeface="Arial"/>
              </a:rPr>
              <a:t>Zajednički ćemo raditi idućih nekoliko tjedana na kreiranju izvedbe dramskog djela o rodnim izazovima vodeći se smjernicama treninga utemeljenog na dramskim tehnikama. </a:t>
            </a:r>
            <a:endParaRPr sz="3100">
              <a:latin typeface="Arial"/>
              <a:ea typeface="Arial"/>
              <a:cs typeface="Arial"/>
              <a:sym typeface="Arial"/>
            </a:endParaRPr>
          </a:p>
          <a:p>
            <a:pPr indent="0" lvl="0" marL="0" rtl="0" algn="l">
              <a:lnSpc>
                <a:spcPct val="90000"/>
              </a:lnSpc>
              <a:spcBef>
                <a:spcPts val="0"/>
              </a:spcBef>
              <a:spcAft>
                <a:spcPts val="0"/>
              </a:spcAft>
              <a:buClr>
                <a:schemeClr val="dk1"/>
              </a:buClr>
              <a:buSzPts val="3100"/>
              <a:buFont typeface="Play"/>
              <a:buNone/>
            </a:pPr>
            <a:r>
              <a:t/>
            </a:r>
            <a:endParaRPr sz="2100">
              <a:solidFill>
                <a:srgbClr val="202124"/>
              </a:solidFill>
              <a:highlight>
                <a:srgbClr val="F8F9FA"/>
              </a:highlight>
              <a:latin typeface="Arial"/>
              <a:ea typeface="Arial"/>
              <a:cs typeface="Arial"/>
              <a:sym typeface="Arial"/>
            </a:endParaRPr>
          </a:p>
          <a:p>
            <a:pPr indent="0" lvl="0" marL="0" rtl="0" algn="l">
              <a:lnSpc>
                <a:spcPct val="90000"/>
              </a:lnSpc>
              <a:spcBef>
                <a:spcPts val="0"/>
              </a:spcBef>
              <a:spcAft>
                <a:spcPts val="0"/>
              </a:spcAft>
              <a:buClr>
                <a:schemeClr val="dk1"/>
              </a:buClr>
              <a:buSzPts val="3100"/>
              <a:buFont typeface="Play"/>
              <a:buNone/>
            </a:pPr>
            <a:r>
              <a:t/>
            </a:r>
            <a:endParaRPr sz="2100">
              <a:solidFill>
                <a:srgbClr val="202124"/>
              </a:solidFill>
              <a:highlight>
                <a:srgbClr val="F8F9FA"/>
              </a:highlight>
              <a:latin typeface="Arial"/>
              <a:ea typeface="Arial"/>
              <a:cs typeface="Arial"/>
              <a:sym typeface="Arial"/>
            </a:endParaRPr>
          </a:p>
          <a:p>
            <a:pPr indent="0" lvl="0" marL="0" rtl="0" algn="l">
              <a:lnSpc>
                <a:spcPct val="90000"/>
              </a:lnSpc>
              <a:spcBef>
                <a:spcPts val="0"/>
              </a:spcBef>
              <a:spcAft>
                <a:spcPts val="0"/>
              </a:spcAft>
              <a:buClr>
                <a:schemeClr val="dk1"/>
              </a:buClr>
              <a:buSzPts val="3100"/>
              <a:buFont typeface="Play"/>
              <a:buNone/>
            </a:pPr>
            <a:r>
              <a:rPr lang="es-ES" sz="3100">
                <a:latin typeface="Arial"/>
                <a:ea typeface="Arial"/>
                <a:cs typeface="Arial"/>
                <a:sym typeface="Arial"/>
              </a:rPr>
              <a:t>Naučeno tijekom treninga</a:t>
            </a:r>
            <a:r>
              <a:rPr lang="es-ES" sz="3100">
                <a:latin typeface="Arial"/>
                <a:ea typeface="Arial"/>
                <a:cs typeface="Arial"/>
                <a:sym typeface="Arial"/>
              </a:rPr>
              <a:t> </a:t>
            </a:r>
            <a:r>
              <a:rPr lang="es-ES" sz="3100">
                <a:latin typeface="Arial"/>
                <a:ea typeface="Arial"/>
                <a:cs typeface="Arial"/>
                <a:sym typeface="Arial"/>
              </a:rPr>
              <a:t>ćemo primijeniti u praksi kako bismo bolje razumjeli </a:t>
            </a:r>
            <a:r>
              <a:rPr lang="es-ES" sz="3100">
                <a:latin typeface="Arial"/>
                <a:ea typeface="Arial"/>
                <a:cs typeface="Arial"/>
                <a:sym typeface="Arial"/>
              </a:rPr>
              <a:t>rodne izazove. </a:t>
            </a:r>
            <a:br>
              <a:rPr lang="es-ES" sz="3100">
                <a:latin typeface="Arial"/>
                <a:ea typeface="Arial"/>
                <a:cs typeface="Arial"/>
                <a:sym typeface="Arial"/>
              </a:rPr>
            </a:br>
            <a:r>
              <a:rPr lang="es-ES" sz="3100">
                <a:latin typeface="Arial"/>
                <a:ea typeface="Arial"/>
                <a:cs typeface="Arial"/>
                <a:sym typeface="Arial"/>
              </a:rPr>
              <a:t>Na taj ćemo način pomoći publici da i oni bolje razumiju rodne izazove. </a:t>
            </a:r>
            <a:endParaRPr>
              <a:latin typeface="Arial"/>
              <a:ea typeface="Arial"/>
              <a:cs typeface="Arial"/>
              <a:sym typeface="Arial"/>
            </a:endParaRPr>
          </a:p>
        </p:txBody>
      </p:sp>
      <p:sp>
        <p:nvSpPr>
          <p:cNvPr id="144" name="Google Shape;144;p8"/>
          <p:cNvSpPr txBox="1"/>
          <p:nvPr/>
        </p:nvSpPr>
        <p:spPr>
          <a:xfrm>
            <a:off x="228600" y="478075"/>
            <a:ext cx="10515600" cy="8043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Play"/>
              <a:buNone/>
            </a:pPr>
            <a:r>
              <a:rPr lang="es-ES" sz="4700">
                <a:solidFill>
                  <a:schemeClr val="dk1"/>
                </a:solidFill>
              </a:rPr>
              <a:t>KREIRAJMO DRAMSKO DJELO</a:t>
            </a:r>
            <a:r>
              <a:rPr b="0" i="0" lang="es-ES" sz="4700" u="none" cap="none" strike="noStrike">
                <a:solidFill>
                  <a:schemeClr val="dk1"/>
                </a:solidFill>
                <a:latin typeface="Arial"/>
                <a:ea typeface="Arial"/>
                <a:cs typeface="Arial"/>
                <a:sym typeface="Arial"/>
              </a:rPr>
              <a:t>!</a:t>
            </a:r>
            <a:endParaRPr b="0" i="0" sz="4400" u="none" cap="none" strike="noStrike">
              <a:solidFill>
                <a:schemeClr val="dk1"/>
              </a:solidFill>
              <a:latin typeface="Play"/>
              <a:ea typeface="Play"/>
              <a:cs typeface="Play"/>
              <a:sym typeface="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9"/>
          <p:cNvSpPr txBox="1"/>
          <p:nvPr>
            <p:ph type="title"/>
          </p:nvPr>
        </p:nvSpPr>
        <p:spPr>
          <a:xfrm>
            <a:off x="1960200" y="1607700"/>
            <a:ext cx="8271600" cy="1240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Play"/>
              <a:buNone/>
            </a:pPr>
            <a:r>
              <a:rPr lang="es-ES" sz="4800">
                <a:latin typeface="Arial"/>
                <a:ea typeface="Arial"/>
                <a:cs typeface="Arial"/>
                <a:sym typeface="Arial"/>
              </a:rPr>
              <a:t>Koji će nam biti glavni koraci</a:t>
            </a:r>
            <a:r>
              <a:rPr lang="es-ES" sz="4800">
                <a:latin typeface="Arial"/>
                <a:ea typeface="Arial"/>
                <a:cs typeface="Arial"/>
                <a:sym typeface="Arial"/>
              </a:rPr>
              <a:t>?</a:t>
            </a:r>
            <a:endParaRPr sz="4800">
              <a:latin typeface="Arial"/>
              <a:ea typeface="Arial"/>
              <a:cs typeface="Arial"/>
              <a:sym typeface="Arial"/>
            </a:endParaRPr>
          </a:p>
        </p:txBody>
      </p:sp>
      <p:sp>
        <p:nvSpPr>
          <p:cNvPr id="150" name="Google Shape;150;p9"/>
          <p:cNvSpPr txBox="1"/>
          <p:nvPr/>
        </p:nvSpPr>
        <p:spPr>
          <a:xfrm>
            <a:off x="220650" y="366350"/>
            <a:ext cx="8952600" cy="1486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4400"/>
              <a:buFont typeface="Play"/>
              <a:buNone/>
            </a:pPr>
            <a:r>
              <a:rPr lang="es-ES" sz="4700">
                <a:solidFill>
                  <a:schemeClr val="dk1"/>
                </a:solidFill>
              </a:rPr>
              <a:t>KREIRAJMO DRAMSKO DJELO!</a:t>
            </a:r>
            <a:endParaRPr b="0" i="0" sz="4400" u="none" cap="none" strike="noStrike">
              <a:solidFill>
                <a:schemeClr val="dk1"/>
              </a:solidFill>
              <a:latin typeface="Play"/>
              <a:ea typeface="Play"/>
              <a:cs typeface="Play"/>
              <a:sym typeface="Play"/>
            </a:endParaRPr>
          </a:p>
        </p:txBody>
      </p:sp>
      <p:pic>
        <p:nvPicPr>
          <p:cNvPr id="151" name="Google Shape;151;p9"/>
          <p:cNvPicPr preferRelativeResize="0"/>
          <p:nvPr/>
        </p:nvPicPr>
        <p:blipFill rotWithShape="1">
          <a:blip r:embed="rId3">
            <a:alphaModFix/>
          </a:blip>
          <a:srcRect b="5428" l="0" r="0" t="25140"/>
          <a:stretch/>
        </p:blipFill>
        <p:spPr>
          <a:xfrm>
            <a:off x="2123325" y="3253750"/>
            <a:ext cx="7945325" cy="31017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2024-03-21T16:35:11Z</dcterms:created>
  <dc:creator>Sanja Krsmanovic Tasic</dc:creator>
</cp:coreProperties>
</file>