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embeddedFontLst>
    <p:embeddedFont>
      <p:font typeface="Play"/>
      <p:regular r:id="rId14"/>
      <p:bold r:id="rId15"/>
    </p:embeddedFont>
    <p:embeddedFont>
      <p:font typeface="Robo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0" roundtripDataSignature="AMtx7mh+XLQp2K5nsbzeyNNNVyYook0O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Play-bold.fntdata"/><Relationship Id="rId14" Type="http://schemas.openxmlformats.org/officeDocument/2006/relationships/font" Target="fonts/Play-regular.fntdata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slide" Target="slides/slide1.xml"/><Relationship Id="rId19" Type="http://schemas.openxmlformats.org/officeDocument/2006/relationships/font" Target="fonts/Roboto-boldItalic.fntdata"/><Relationship Id="rId6" Type="http://schemas.openxmlformats.org/officeDocument/2006/relationships/slide" Target="slides/slide2.xml"/><Relationship Id="rId18" Type="http://schemas.openxmlformats.org/officeDocument/2006/relationships/font" Target="fonts/Roboto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Extensões e Aplicações. Atribuir papéis ou personagens aos participantes com base no cenário.Incentivar os participantes a encarnarem os seus papéis, explorando pensamentos, sentimentos e motivações..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Enfatize a importância de permanecer no personagem e responder autenticamente à situação.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6" name="Google Shape;106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Incentive os participantes a improvisar interações e diálogos com base em seus papéis.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Use instruções, perguntas e desafios para orientar a narrativa e aprofundar o envolvimento.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Crie oportunidades de conflito, tensão e resolução para impulsionar a história.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3" name="Google Shape;113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Incentive os participantes a improvisar interações e diálogos com base em seus papéis.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Use instruções, perguntas e desafios para orientar a narrativa e aprofundar o envolvimento.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Crie oportunidades de conflito, tensão e resolução para impulsionar a história.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0" name="Google Shape;120;p2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Incentive os participantes a improvisar interações e diálogos com base em seus papéis.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Use instruções, perguntas e desafios para orientar a narrativa e aprofundar o envolvimento.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Crie oportunidades de conflito, tensão e resolução para impulsionar a história.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7" name="Google Shape;127;p3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Após a experiência de dramatização, facilite uma sessão de esclarecimento para processar emoções, pensamentos e aprendizado.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Incentive os participantes a compartilhar suas experiências, percepções e perguntas.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Relacione os temas e questões explorados no drama do processo a contextos e aplicações da vida real.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4" name="Google Shape;134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0" name="Google Shape;140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hyperlink" Target="https://www.onlinedoctranslator.com/pt/?utm_source=onlinedoctranslator&amp;utm_medium=pptx&amp;utm_campaign=attribution" TargetMode="External"/><Relationship Id="rId6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382009" y="2539936"/>
            <a:ext cx="112602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Play"/>
              <a:buNone/>
            </a:pPr>
            <a:r>
              <a:rPr sz="60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Etapa 4.1 </a:t>
            </a:r>
            <a:r>
              <a:rPr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Criar os elementos da história através do Processo de Dramatização</a:t>
            </a:r>
            <a:endParaRPr>
              <a:solidFill>
                <a:srgbClr val="0070C0"/>
              </a:solidFill>
              <a:latin typeface="Play"/>
              <a:ea typeface="Play"/>
              <a:cs typeface="Play"/>
              <a:sym typeface="Play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390" y="97810"/>
            <a:ext cx="2976979" cy="13412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25572" y="97810"/>
            <a:ext cx="6395258" cy="1341236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0" y="0"/>
            <a:ext cx="5000000" cy="276999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txBody>
          <a:bodyPr anchorCtr="0" anchor="t" bIns="45700" lIns="288000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sz="1000" u="none" cap="none" strike="noStrike">
                <a:solidFill>
                  <a:srgbClr val="0F2B46"/>
                </a:solidFill>
                <a:latin typeface="Roboto"/>
                <a:ea typeface="Roboto"/>
                <a:cs typeface="Roboto"/>
                <a:sym typeface="Roboto"/>
              </a:rPr>
              <a:t>Traduzido do Inglês para o Português - </a:t>
            </a:r>
            <a:r>
              <a:rPr b="0" i="0" sz="1000" u="sng" cap="none" strike="noStrike">
                <a:solidFill>
                  <a:srgbClr val="0F2B46"/>
                </a:solidFill>
                <a:latin typeface="Roboto"/>
                <a:ea typeface="Roboto"/>
                <a:cs typeface="Roboto"/>
                <a:sym typeface="Roboto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www.onlinedoctranslator.com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0" y="36000"/>
            <a:ext cx="316230" cy="1797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7"/>
          <p:cNvSpPr txBox="1"/>
          <p:nvPr>
            <p:ph idx="1" type="body"/>
          </p:nvPr>
        </p:nvSpPr>
        <p:spPr>
          <a:xfrm>
            <a:off x="247934" y="851105"/>
            <a:ext cx="11696132" cy="993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sz="3600"/>
              <a:t>Definiu a sua narrativa e definiu as personagens principais</a:t>
            </a:r>
            <a:endParaRPr sz="36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36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sz="3600"/>
              <a:t>Agora é tempo de</a:t>
            </a:r>
            <a:endParaRPr sz="36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sz="3600">
                <a:solidFill>
                  <a:srgbClr val="0070C0"/>
                </a:solidFill>
              </a:rPr>
              <a:t>Criar os elementos da história</a:t>
            </a:r>
            <a:br>
              <a:rPr sz="3600">
                <a:solidFill>
                  <a:srgbClr val="0070C0"/>
                </a:solidFill>
              </a:rPr>
            </a:br>
            <a:br>
              <a:rPr sz="3600">
                <a:solidFill>
                  <a:srgbClr val="0070C0"/>
                </a:solidFill>
              </a:rPr>
            </a:br>
            <a:r>
              <a:rPr sz="3600"/>
              <a:t>Onde e quando acontece a ação? O que está a acontecer às personagens durante a história? Definiu a sua narrativa e definiu as personagens principais?</a:t>
            </a:r>
            <a:endParaRPr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8"/>
          <p:cNvSpPr txBox="1"/>
          <p:nvPr>
            <p:ph idx="1" type="body"/>
          </p:nvPr>
        </p:nvSpPr>
        <p:spPr>
          <a:xfrm>
            <a:off x="247934" y="1846410"/>
            <a:ext cx="11696132" cy="316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sz="3600"/>
              <a:t>Iremos utilizar como técnica o </a:t>
            </a:r>
            <a:r>
              <a:rPr b="1" sz="3600">
                <a:solidFill>
                  <a:srgbClr val="0070C0"/>
                </a:solidFill>
              </a:rPr>
              <a:t>Processo de Dramatização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br>
              <a:rPr sz="3600"/>
            </a:br>
            <a:r>
              <a:rPr sz="3600"/>
              <a:t>É quando </a:t>
            </a:r>
            <a:r>
              <a:rPr sz="3600">
                <a:solidFill>
                  <a:srgbClr val="0070C0"/>
                </a:solidFill>
              </a:rPr>
              <a:t>improvisamos  </a:t>
            </a:r>
            <a:r>
              <a:rPr sz="3600">
                <a:solidFill>
                  <a:srgbClr val="0070C0"/>
                </a:solidFill>
              </a:rPr>
              <a:t>diferentes </a:t>
            </a:r>
            <a:r>
              <a:rPr sz="3600">
                <a:solidFill>
                  <a:srgbClr val="0070C0"/>
                </a:solidFill>
              </a:rPr>
              <a:t>cenas para</a:t>
            </a:r>
            <a:br>
              <a:rPr sz="3600">
                <a:solidFill>
                  <a:srgbClr val="0070C0"/>
                </a:solidFill>
              </a:rPr>
            </a:br>
            <a:r>
              <a:rPr sz="3600">
                <a:solidFill>
                  <a:srgbClr val="0070C0"/>
                </a:solidFill>
              </a:rPr>
              <a:t>vivenciar uma situação</a:t>
            </a:r>
            <a:r>
              <a:rPr sz="3600"/>
              <a:t>.</a:t>
            </a:r>
            <a:endParaRPr sz="36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br>
              <a:rPr sz="3600"/>
            </a:br>
            <a:endParaRPr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"/>
          <p:cNvSpPr txBox="1"/>
          <p:nvPr>
            <p:ph type="title"/>
          </p:nvPr>
        </p:nvSpPr>
        <p:spPr>
          <a:xfrm>
            <a:off x="296200" y="870118"/>
            <a:ext cx="11586900" cy="41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1515"/>
              <a:buFont typeface="Play"/>
              <a:buNone/>
            </a:pPr>
            <a:r>
              <a:t/>
            </a:r>
            <a:endParaRPr b="1" sz="4400">
              <a:solidFill>
                <a:srgbClr val="0070C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1515"/>
              <a:buFont typeface="Play"/>
              <a:buNone/>
            </a:pPr>
            <a:r>
              <a:t/>
            </a:r>
            <a:endParaRPr b="1" sz="4400">
              <a:solidFill>
                <a:srgbClr val="0070C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1515"/>
              <a:buFont typeface="Play"/>
              <a:buNone/>
            </a:pPr>
            <a:r>
              <a:t/>
            </a:r>
            <a:endParaRPr b="1" sz="4400">
              <a:solidFill>
                <a:srgbClr val="0070C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1515"/>
              <a:buFont typeface="Play"/>
              <a:buNone/>
            </a:pPr>
            <a:r>
              <a:t/>
            </a:r>
            <a:endParaRPr b="1" sz="4400">
              <a:solidFill>
                <a:srgbClr val="0070C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1515"/>
              <a:buFont typeface="Play"/>
              <a:buNone/>
            </a:pPr>
            <a:r>
              <a:t/>
            </a:r>
            <a:endParaRPr b="1" sz="4400">
              <a:solidFill>
                <a:srgbClr val="0070C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1515"/>
              <a:buFont typeface="Play"/>
              <a:buNone/>
            </a:pPr>
            <a:r>
              <a:t/>
            </a:r>
            <a:endParaRPr b="1" sz="4400">
              <a:solidFill>
                <a:srgbClr val="0070C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1515"/>
              <a:buFont typeface="Play"/>
              <a:buNone/>
            </a:pPr>
            <a:r>
              <a:t/>
            </a:r>
            <a:endParaRPr b="1" sz="4400">
              <a:solidFill>
                <a:srgbClr val="0070C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1515"/>
              <a:buFont typeface="Play"/>
              <a:buNone/>
            </a:pPr>
            <a:r>
              <a:t/>
            </a:r>
            <a:endParaRPr b="1" sz="4400">
              <a:solidFill>
                <a:srgbClr val="0070C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1515"/>
              <a:buFont typeface="Play"/>
              <a:buNone/>
            </a:pPr>
            <a:r>
              <a:t/>
            </a:r>
            <a:endParaRPr b="1" sz="4400">
              <a:solidFill>
                <a:srgbClr val="0070C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1515"/>
              <a:buFont typeface="Play"/>
              <a:buNone/>
            </a:pPr>
            <a:r>
              <a:t/>
            </a:r>
            <a:endParaRPr b="1" sz="4400">
              <a:solidFill>
                <a:srgbClr val="0070C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1515"/>
              <a:buFont typeface="Play"/>
              <a:buNone/>
            </a:pPr>
            <a:r>
              <a:rPr b="1" sz="44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Ação1.Atribuição de função</a:t>
            </a:r>
            <a:br>
              <a:rPr b="1" sz="44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</a:br>
            <a:br>
              <a:rPr b="1" sz="44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</a:br>
            <a:r>
              <a:rPr sz="4400">
                <a:latin typeface="Play"/>
                <a:ea typeface="Play"/>
                <a:cs typeface="Play"/>
                <a:sym typeface="Play"/>
              </a:rPr>
              <a:t>Baseado na narrativa e nas personagens já definidas</a:t>
            </a:r>
            <a:r>
              <a:rPr sz="4400"/>
              <a:t>, qu</a:t>
            </a:r>
            <a:r>
              <a:rPr sz="4400">
                <a:latin typeface="Play"/>
                <a:ea typeface="Play"/>
                <a:cs typeface="Play"/>
                <a:sym typeface="Play"/>
              </a:rPr>
              <a:t>em é </a:t>
            </a:r>
            <a:r>
              <a:rPr sz="4400"/>
              <a:t>quem</a:t>
            </a:r>
            <a:r>
              <a:rPr sz="4400">
                <a:latin typeface="Play"/>
                <a:ea typeface="Play"/>
                <a:cs typeface="Play"/>
                <a:sym typeface="Play"/>
              </a:rPr>
              <a:t> na história? </a:t>
            </a:r>
            <a:br>
              <a:rPr sz="4400">
                <a:latin typeface="Play"/>
                <a:ea typeface="Play"/>
                <a:cs typeface="Play"/>
                <a:sym typeface="Play"/>
              </a:rPr>
            </a:br>
            <a:br>
              <a:rPr sz="4400">
                <a:latin typeface="Play"/>
                <a:ea typeface="Play"/>
                <a:cs typeface="Play"/>
                <a:sym typeface="Play"/>
              </a:rPr>
            </a:br>
            <a:r>
              <a:rPr sz="4400">
                <a:latin typeface="Play"/>
                <a:ea typeface="Play"/>
                <a:cs typeface="Play"/>
                <a:sym typeface="Play"/>
              </a:rPr>
              <a:t>Vamos distribuir as personagens pelos  elementos do nosso grupo</a:t>
            </a:r>
            <a:r>
              <a:rPr/>
              <a:t>.</a:t>
            </a:r>
            <a:endParaRPr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109" name="Google Shape;109;p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</a:pPr>
            <a:r>
              <a:rPr sz="2300"/>
              <a:t> </a:t>
            </a:r>
            <a:endParaRPr sz="23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</a:pPr>
            <a:r>
              <a:t/>
            </a:r>
            <a:endParaRPr sz="2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8"/>
          <p:cNvSpPr txBox="1"/>
          <p:nvPr>
            <p:ph type="ctrTitle"/>
          </p:nvPr>
        </p:nvSpPr>
        <p:spPr>
          <a:xfrm>
            <a:off x="232012" y="477651"/>
            <a:ext cx="11518710" cy="8839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r>
              <a:rPr b="1" sz="48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Ação2. Envolver-se na improvisação</a:t>
            </a:r>
            <a:endParaRPr b="1" sz="4800">
              <a:solidFill>
                <a:srgbClr val="0070C0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116" name="Google Shape;116;p8"/>
          <p:cNvSpPr txBox="1"/>
          <p:nvPr>
            <p:ph idx="1" type="subTitle"/>
          </p:nvPr>
        </p:nvSpPr>
        <p:spPr>
          <a:xfrm>
            <a:off x="232012" y="1361641"/>
            <a:ext cx="11727976" cy="43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9032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29032"/>
              <a:buNone/>
            </a:pPr>
            <a:r>
              <a:t/>
            </a:r>
            <a:endParaRPr sz="32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14695"/>
              <a:buNone/>
            </a:pPr>
            <a:r>
              <a:rPr sz="3600"/>
              <a:t>Com base na narrativa e nas personagens já definidas, tente improvisar a cena, agindo como o personagem que escolheu para si.</a:t>
            </a:r>
            <a:endParaRPr sz="36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47465"/>
              <a:buNone/>
            </a:pPr>
            <a:r>
              <a:t/>
            </a:r>
            <a:endParaRPr sz="28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14695"/>
              <a:buNone/>
            </a:pPr>
            <a:r>
              <a:rPr sz="3600"/>
              <a:t>O que é que a pessoa está a sentir?O que é que essa pessoa dirá? Como se movimenta essa pessoa? Como vai agir?O que acontece na peça?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10726"/>
              <a:buNone/>
            </a:pPr>
            <a:r>
              <a:t/>
            </a:r>
            <a:endParaRPr sz="3729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14695"/>
              <a:buNone/>
            </a:pPr>
            <a:r>
              <a:rPr sz="3600"/>
              <a:t> </a:t>
            </a:r>
            <a:r>
              <a:rPr sz="3600">
                <a:solidFill>
                  <a:srgbClr val="BF4F14"/>
                </a:solidFill>
              </a:rPr>
              <a:t>Recolher as conclusões para construir situações, diálogos e/ou acções como elementos da história .</a:t>
            </a:r>
            <a:endParaRPr sz="2800">
              <a:solidFill>
                <a:srgbClr val="BF4F14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10599"/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9"/>
          <p:cNvSpPr txBox="1"/>
          <p:nvPr>
            <p:ph type="ctrTitle"/>
          </p:nvPr>
        </p:nvSpPr>
        <p:spPr>
          <a:xfrm>
            <a:off x="232012" y="477651"/>
            <a:ext cx="11518710" cy="8839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sz="48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Alguns exercícios inspiradores</a:t>
            </a:r>
            <a:endParaRPr b="1" sz="4800">
              <a:solidFill>
                <a:srgbClr val="0070C0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123" name="Google Shape;123;p29"/>
          <p:cNvSpPr txBox="1"/>
          <p:nvPr>
            <p:ph idx="1" type="subTitle"/>
          </p:nvPr>
        </p:nvSpPr>
        <p:spPr>
          <a:xfrm>
            <a:off x="323452" y="1361641"/>
            <a:ext cx="11727976" cy="43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8108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1081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2072"/>
              <a:buNone/>
            </a:pPr>
            <a:r>
              <a:rPr i="1" sz="3600">
                <a:solidFill>
                  <a:srgbClr val="D86CCC"/>
                </a:solidFill>
                <a:latin typeface="Play"/>
                <a:ea typeface="Play"/>
                <a:cs typeface="Play"/>
                <a:sym typeface="Play"/>
              </a:rPr>
              <a:t>Como reage o seu personagem a… (gestos, rostos, expressões…) (pense em 2-3 situações para um  personagem em cada categoria)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2072"/>
              <a:buNone/>
            </a:pPr>
            <a:r>
              <a:t/>
            </a:r>
            <a:endParaRPr i="1" sz="3600">
              <a:solidFill>
                <a:srgbClr val="D86CCC"/>
              </a:solidFill>
              <a:latin typeface="Play"/>
              <a:ea typeface="Play"/>
              <a:cs typeface="Play"/>
              <a:sym typeface="Play"/>
            </a:endParaRPr>
          </a:p>
          <a:p>
            <a:pPr indent="-114300" lvl="0" marL="1143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54054"/>
              <a:buNone/>
            </a:pPr>
            <a:r>
              <a:rPr sz="3600">
                <a:solidFill>
                  <a:srgbClr val="D86CCC"/>
                </a:solidFill>
                <a:latin typeface="Play"/>
                <a:ea typeface="Play"/>
                <a:cs typeface="Play"/>
                <a:sym typeface="Play"/>
              </a:rPr>
              <a:t>Consulte “Desafios” disponíveis na Ferramenta de Treinamento Digital</a:t>
            </a:r>
            <a:endParaRPr/>
          </a:p>
          <a:p>
            <a:pPr indent="-114300" lvl="0" marL="1143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54054"/>
              <a:buNone/>
            </a:pPr>
            <a:r>
              <a:rPr sz="3600">
                <a:solidFill>
                  <a:srgbClr val="D86CCC"/>
                </a:solidFill>
                <a:latin typeface="Play"/>
                <a:ea typeface="Play"/>
                <a:cs typeface="Play"/>
                <a:sym typeface="Play"/>
              </a:rPr>
              <a:t> </a:t>
            </a:r>
            <a:endParaRPr/>
          </a:p>
          <a:p>
            <a:pPr indent="-114300" lvl="0" marL="1143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54054"/>
              <a:buNone/>
            </a:pPr>
            <a:r>
              <a:rPr sz="3600">
                <a:solidFill>
                  <a:srgbClr val="D86CCC"/>
                </a:solidFill>
                <a:highlight>
                  <a:srgbClr val="FFFF00"/>
                </a:highlight>
                <a:latin typeface="Play"/>
                <a:ea typeface="Play"/>
                <a:cs typeface="Play"/>
                <a:sym typeface="Play"/>
              </a:rPr>
              <a:t>UPV para incluir hiperlink?</a:t>
            </a:r>
            <a:r>
              <a:rPr sz="18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2664"/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0"/>
          <p:cNvSpPr txBox="1"/>
          <p:nvPr>
            <p:ph idx="1" type="subTitle"/>
          </p:nvPr>
        </p:nvSpPr>
        <p:spPr>
          <a:xfrm>
            <a:off x="323452" y="1361641"/>
            <a:ext cx="11727976" cy="43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i="1" sz="3600">
                <a:solidFill>
                  <a:srgbClr val="D86CCC"/>
                </a:solidFill>
                <a:latin typeface="Play"/>
                <a:ea typeface="Play"/>
                <a:cs typeface="Play"/>
                <a:sym typeface="Play"/>
              </a:rPr>
              <a:t>Caixa engraçada: quem consegue andar/falar da forma mais engraçada? (incentivar movimentos…)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i="1" sz="3600">
              <a:solidFill>
                <a:srgbClr val="D86CCC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sz="3600">
                <a:solidFill>
                  <a:srgbClr val="D86CCC"/>
                </a:solidFill>
                <a:latin typeface="Play"/>
                <a:ea typeface="Play"/>
                <a:cs typeface="Play"/>
                <a:sym typeface="Play"/>
              </a:rPr>
              <a:t>Consulte  os “Desafios” disponíveis na Ferramenta Digital de Treino</a:t>
            </a:r>
            <a:endParaRPr sz="3600">
              <a:solidFill>
                <a:srgbClr val="D86CCC"/>
              </a:solidFill>
              <a:latin typeface="Play"/>
              <a:ea typeface="Play"/>
              <a:cs typeface="Play"/>
              <a:sym typeface="Play"/>
            </a:endParaRPr>
          </a:p>
          <a:p>
            <a:pPr indent="-114300" lvl="0" marL="1143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sz="3600">
                <a:solidFill>
                  <a:srgbClr val="D86CCC"/>
                </a:solidFill>
                <a:latin typeface="Play"/>
                <a:ea typeface="Play"/>
                <a:cs typeface="Play"/>
                <a:sym typeface="Play"/>
              </a:rPr>
              <a:t> </a:t>
            </a:r>
            <a:endParaRPr/>
          </a:p>
          <a:p>
            <a:pPr indent="-114300" lvl="0" marL="1143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sz="3600">
                <a:solidFill>
                  <a:srgbClr val="D86CCC"/>
                </a:solidFill>
                <a:highlight>
                  <a:srgbClr val="FFFF00"/>
                </a:highlight>
                <a:latin typeface="Play"/>
                <a:ea typeface="Play"/>
                <a:cs typeface="Play"/>
                <a:sym typeface="Play"/>
              </a:rPr>
              <a:t>UPV para incluir hiperlink?</a:t>
            </a:r>
            <a:r>
              <a:rPr sz="18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800"/>
          </a:p>
        </p:txBody>
      </p:sp>
      <p:sp>
        <p:nvSpPr>
          <p:cNvPr id="130" name="Google Shape;130;p30"/>
          <p:cNvSpPr txBox="1"/>
          <p:nvPr/>
        </p:nvSpPr>
        <p:spPr>
          <a:xfrm>
            <a:off x="232012" y="477651"/>
            <a:ext cx="11518710" cy="8839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r>
              <a:rPr b="1" i="0" sz="4800" u="none" cap="none" strike="noStrike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Alguns exercícios inspiradores</a:t>
            </a:r>
            <a:endParaRPr b="1" i="0" sz="4800" u="none" cap="none" strike="noStrike">
              <a:solidFill>
                <a:srgbClr val="0070C0"/>
              </a:solidFill>
              <a:latin typeface="Play"/>
              <a:ea typeface="Play"/>
              <a:cs typeface="Play"/>
              <a:sym typeface="Pla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0"/>
          <p:cNvSpPr txBox="1"/>
          <p:nvPr>
            <p:ph type="ctrTitle"/>
          </p:nvPr>
        </p:nvSpPr>
        <p:spPr>
          <a:xfrm>
            <a:off x="418531" y="466078"/>
            <a:ext cx="11354937" cy="892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lay"/>
              <a:buNone/>
            </a:pPr>
            <a:r>
              <a:rPr/>
              <a:t> </a:t>
            </a:r>
            <a:r>
              <a:rPr b="1" sz="60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Ação 3. </a:t>
            </a:r>
            <a:r>
              <a:rPr b="1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Reflexão</a:t>
            </a:r>
            <a:endParaRPr b="1">
              <a:solidFill>
                <a:srgbClr val="0070C0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137" name="Google Shape;137;p10"/>
          <p:cNvSpPr txBox="1"/>
          <p:nvPr>
            <p:ph idx="1" type="subTitle"/>
          </p:nvPr>
        </p:nvSpPr>
        <p:spPr>
          <a:xfrm>
            <a:off x="1523999" y="2086251"/>
            <a:ext cx="9144000" cy="43056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sz="3600"/>
              <a:t>Acha que o que está a acontecer é justo?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sz="3600"/>
              <a:t>Qual é a sensação de estar “no lugar” dessa pessoa?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sz="3600"/>
              <a:t>O que podemos mudar na vida real?</a:t>
            </a:r>
            <a:endParaRPr sz="3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lay"/>
              <a:buNone/>
            </a:pPr>
            <a:r>
              <a:rPr sz="2000"/>
              <a:t>“O apoio da Comissão Europeia à produção desta publicação não constitui um endosso ao conteúdo, que reflecte apenas as opiniões dos autores, e a Comissão não pode ser responsabilizada por qualquer utilização que possa ser feita da informação nela contida.“</a:t>
            </a:r>
            <a:br>
              <a:rPr/>
            </a:br>
            <a:endParaRPr/>
          </a:p>
        </p:txBody>
      </p:sp>
      <p:pic>
        <p:nvPicPr>
          <p:cNvPr id="143" name="Google Shape;143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3612" y="4562475"/>
            <a:ext cx="3316511" cy="1585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71157" y="4589463"/>
            <a:ext cx="6395258" cy="1341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2024-03-21T16:56:22Z</dcterms:created>
  <dc:creator>Sanja Krsmanovic Tasic</dc:creator>
</cp:coreProperties>
</file>