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embeddedFontLst>
    <p:embeddedFont>
      <p:font typeface="Play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g0zXtS+Yk4QqxNUdLhpec6/ERN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Play-bold.fntdata"/><Relationship Id="rId14" Type="http://schemas.openxmlformats.org/officeDocument/2006/relationships/font" Target="fonts/Play-regular.fntdata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Extensões e Aplicações.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Atribuir papéis ou personagens aos participantes com base no cenário.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Incentivar os participantes a encarnarem plenamente os seus papéis, explorando pensamentos, sentimentos e motivações.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Enfatize a importância de se manter no personagem e responder autenticamente à situação.</a:t>
            </a:r>
            <a:endParaRPr/>
          </a:p>
        </p:txBody>
      </p:sp>
      <p:sp>
        <p:nvSpPr>
          <p:cNvPr id="104" name="Google Shape;104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Incentivar os participantes a improvisar interações e diálogos com base nos seus papéis.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Utilize sugestões, perguntas e desafios para orientar a narrativa e aprofundar o envolvimento.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Crie oportunidades de conflito, tensão e resolução para fazer avançar a história.</a:t>
            </a:r>
            <a:endParaRPr/>
          </a:p>
        </p:txBody>
      </p:sp>
      <p:sp>
        <p:nvSpPr>
          <p:cNvPr id="111" name="Google Shape;111;p2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Incentivar os participantes a improvisar interações e diálogos com base nos seus papéis.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Utilize sugestões, perguntas e desafios para orientar a narrativa e aprofundar o envolvimento.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Crie oportunidades de conflito, tensão e resolução para fazer avançar a história.</a:t>
            </a:r>
            <a:endParaRPr/>
          </a:p>
        </p:txBody>
      </p:sp>
      <p:sp>
        <p:nvSpPr>
          <p:cNvPr id="118" name="Google Shape;118;p3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Incentivar os participantes a improvisar interações e diálogos com base nos seus papéis.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Utilize sugestões, perguntas e desafios para orientar a narrativa e aprofundar o envolvimento.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Crie oportunidades de conflito, tensão e resolução para fazer avançar a história.</a:t>
            </a:r>
            <a:endParaRPr/>
          </a:p>
        </p:txBody>
      </p:sp>
      <p:sp>
        <p:nvSpPr>
          <p:cNvPr id="125" name="Google Shape;125;p3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Após a experiência dramática, facilite uma sessão de balanço para processar emoções, pensamentos e aprendizagens.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Incentive os participantes a partilharem as suas experiências, perceções e questões.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Ligue os temas e questões explorados no processo de dramatização a contextos e aplicações da vida real.</a:t>
            </a:r>
            <a:endParaRPr/>
          </a:p>
        </p:txBody>
      </p:sp>
      <p:sp>
        <p:nvSpPr>
          <p:cNvPr id="132" name="Google Shape;132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8" name="Google Shape;138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352695" y="1880010"/>
            <a:ext cx="11260183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>
                <a:solidFill>
                  <a:srgbClr val="0070C0"/>
                </a:solidFill>
              </a:rPr>
              <a:t>Etapa</a:t>
            </a:r>
            <a:r>
              <a:rPr sz="60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 4.2 O Forum Teatro na criação dos </a:t>
            </a:r>
            <a:r>
              <a:rPr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elementos da história </a:t>
            </a:r>
            <a:endParaRPr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390" y="97810"/>
            <a:ext cx="2976979" cy="1341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25572" y="97810"/>
            <a:ext cx="6395258" cy="1341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7"/>
          <p:cNvSpPr txBox="1"/>
          <p:nvPr>
            <p:ph idx="1" type="body"/>
          </p:nvPr>
        </p:nvSpPr>
        <p:spPr>
          <a:xfrm>
            <a:off x="247934" y="851105"/>
            <a:ext cx="11696132" cy="99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/>
              <a:t>Definiu a sua narrativa e definiu as personagens principais</a:t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/>
              <a:t>Tempo agora para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>
                <a:solidFill>
                  <a:srgbClr val="0070C0"/>
                </a:solidFill>
              </a:rPr>
              <a:t>Criar os elementos da história</a:t>
            </a:r>
            <a:br>
              <a:rPr sz="3600">
                <a:solidFill>
                  <a:srgbClr val="0070C0"/>
                </a:solidFill>
              </a:rPr>
            </a:br>
            <a:br>
              <a:rPr sz="3600">
                <a:solidFill>
                  <a:srgbClr val="0070C0"/>
                </a:solidFill>
              </a:rPr>
            </a:br>
            <a:r>
              <a:rPr sz="3600"/>
              <a:t>Onde e quando se desenrola a ação? O que está a acontecer às personagens durante a história?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/>
              <a:t>O que e como estão os personagens a contar a história, o que fazem ou como se movem?</a:t>
            </a:r>
            <a:endParaRPr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8"/>
          <p:cNvSpPr txBox="1"/>
          <p:nvPr>
            <p:ph idx="1" type="body"/>
          </p:nvPr>
        </p:nvSpPr>
        <p:spPr>
          <a:xfrm>
            <a:off x="247934" y="1846410"/>
            <a:ext cx="11696132" cy="316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/>
              <a:t>Utilizaremos como técnica  o </a:t>
            </a:r>
            <a:r>
              <a:rPr sz="3600">
                <a:solidFill>
                  <a:srgbClr val="0070C0"/>
                </a:solidFill>
              </a:rPr>
              <a:t>Forum Teatro.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/>
              <a:t>O Fórum Teatro </a:t>
            </a:r>
            <a:r>
              <a:rPr sz="3600">
                <a:solidFill>
                  <a:srgbClr val="0070C0"/>
                </a:solidFill>
              </a:rPr>
              <a:t>convida os espetadores a intervir no espetáculo</a:t>
            </a:r>
            <a:r>
              <a:rPr sz="3600"/>
              <a:t>, dando sugestões, ideias e até assumindo eles próprios os papéis definidos para a peça</a:t>
            </a:r>
            <a:r>
              <a:rPr sz="1800"/>
              <a:t> </a:t>
            </a:r>
            <a:r>
              <a:rPr sz="3600"/>
              <a:t>. </a:t>
            </a:r>
            <a:br>
              <a:rPr sz="3600"/>
            </a:b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"/>
          <p:cNvSpPr txBox="1"/>
          <p:nvPr>
            <p:ph type="title"/>
          </p:nvPr>
        </p:nvSpPr>
        <p:spPr>
          <a:xfrm>
            <a:off x="302525" y="982101"/>
            <a:ext cx="11586950" cy="41841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1515"/>
              <a:buFont typeface="Play"/>
              <a:buNone/>
            </a:pPr>
            <a:r>
              <a:rPr b="1" sz="44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Acão 1. Representação de uma peça de teatro com guião</a:t>
            </a:r>
            <a:br>
              <a:rPr b="1" sz="44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</a:br>
            <a:br>
              <a:rPr b="1" sz="44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</a:br>
            <a:r>
              <a:rPr sz="4400">
                <a:latin typeface="Play"/>
                <a:ea typeface="Play"/>
                <a:cs typeface="Play"/>
                <a:sym typeface="Play"/>
              </a:rPr>
              <a:t>Um grupo de atores vai representar a narrativa para nós, incluindo elementos básicos já definidos. Fazem-no sem interrupções nem interacções.</a:t>
            </a:r>
            <a:endParaRPr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07" name="Google Shape;107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</a:pPr>
            <a:r>
              <a:rPr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9"/>
          <p:cNvSpPr txBox="1"/>
          <p:nvPr>
            <p:ph type="ctrTitle"/>
          </p:nvPr>
        </p:nvSpPr>
        <p:spPr>
          <a:xfrm>
            <a:off x="232012" y="477651"/>
            <a:ext cx="11518710" cy="8839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r>
              <a:rPr b="1" sz="48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Ação 2. Segunda representação interactiva</a:t>
            </a:r>
            <a:endParaRPr b="1" sz="4800"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14" name="Google Shape;114;p29"/>
          <p:cNvSpPr txBox="1"/>
          <p:nvPr>
            <p:ph idx="1" type="subTitle"/>
          </p:nvPr>
        </p:nvSpPr>
        <p:spPr>
          <a:xfrm>
            <a:off x="232012" y="1361641"/>
            <a:ext cx="11727976" cy="43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78260"/>
              <a:buNone/>
            </a:pPr>
            <a:r>
              <a:t/>
            </a:r>
            <a:endParaRPr sz="46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sz="12800"/>
              <a:t>Os actores fazem uma segunda representação e agora é-nos pedido a nossa intereação com eles e que criemos e incluamos novos elementos.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sz="12800"/>
              <a:t>Que tipo de novas reacções podemos incluir? Como é que as personagens se vão sentir? O que é que as personagens vão dizer? Como é que as personagens vão atuar? O que é que acontece agora na peça?</a:t>
            </a:r>
            <a:endParaRPr sz="128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sz="12800"/>
              <a:t>	</a:t>
            </a:r>
            <a:r>
              <a:rPr sz="12800">
                <a:solidFill>
                  <a:srgbClr val="BF4F14"/>
                </a:solidFill>
              </a:rPr>
              <a:t>Recolhe as conclusões para construir situações, diálogos e/ou acções como elementos da nova história</a:t>
            </a:r>
            <a:endParaRPr sz="12800">
              <a:solidFill>
                <a:srgbClr val="BF4F14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55555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55555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55555"/>
              <a:buNone/>
            </a:pPr>
            <a:r>
              <a:rPr sz="3600"/>
              <a:t>  </a:t>
            </a:r>
            <a:endParaRPr sz="2800">
              <a:solidFill>
                <a:srgbClr val="BF4F14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42857"/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0"/>
          <p:cNvSpPr txBox="1"/>
          <p:nvPr>
            <p:ph type="ctrTitle"/>
          </p:nvPr>
        </p:nvSpPr>
        <p:spPr>
          <a:xfrm>
            <a:off x="232012" y="477651"/>
            <a:ext cx="11518710" cy="8839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r>
              <a:rPr b="1" sz="48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Exercicios inspiradores</a:t>
            </a:r>
            <a:endParaRPr b="1" sz="4800"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21" name="Google Shape;121;p30"/>
          <p:cNvSpPr txBox="1"/>
          <p:nvPr>
            <p:ph idx="1" type="subTitle"/>
          </p:nvPr>
        </p:nvSpPr>
        <p:spPr>
          <a:xfrm>
            <a:off x="441278" y="1879225"/>
            <a:ext cx="11727976" cy="43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2072"/>
              <a:buNone/>
            </a:pPr>
            <a:r>
              <a:rPr i="1"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Como é que a sua personagem reage a... (gestos, caras, expressões...) (pense em 2-3 situações para uma personagem relacionadas com cada categoria</a:t>
            </a:r>
            <a:r>
              <a:rPr/>
              <a:t>)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108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108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2072"/>
              <a:buNone/>
            </a:pPr>
            <a:r>
              <a:rPr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Ver “Desafios” disponível na Ferramenta de Formação Digital</a:t>
            </a:r>
            <a:endParaRPr sz="3600">
              <a:solidFill>
                <a:srgbClr val="D86CCC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1081"/>
              <a:buNone/>
            </a:pPr>
            <a:r>
              <a:t/>
            </a:r>
            <a:endParaRPr sz="32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2072"/>
              <a:buNone/>
            </a:pPr>
            <a:r>
              <a:t/>
            </a:r>
            <a:endParaRPr sz="3600">
              <a:solidFill>
                <a:srgbClr val="D86CCC"/>
              </a:solidFill>
              <a:latin typeface="Play"/>
              <a:ea typeface="Play"/>
              <a:cs typeface="Play"/>
              <a:sym typeface="Play"/>
            </a:endParaRPr>
          </a:p>
          <a:p>
            <a:pPr indent="-114300" lvl="0" marL="114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54054"/>
              <a:buNone/>
            </a:pPr>
            <a:r>
              <a:rPr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 </a:t>
            </a:r>
            <a:endParaRPr/>
          </a:p>
          <a:p>
            <a:pPr indent="-114300" lvl="0" marL="114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54054"/>
              <a:buNone/>
            </a:pPr>
            <a:r>
              <a:rPr sz="3600">
                <a:solidFill>
                  <a:srgbClr val="D86CCC"/>
                </a:solidFill>
                <a:highlight>
                  <a:srgbClr val="FFFF00"/>
                </a:highlight>
                <a:latin typeface="Play"/>
                <a:ea typeface="Play"/>
                <a:cs typeface="Play"/>
                <a:sym typeface="Play"/>
              </a:rPr>
              <a:t>UPV to include hyperlink? </a:t>
            </a:r>
            <a:r>
              <a:rPr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2664"/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1"/>
          <p:cNvSpPr txBox="1"/>
          <p:nvPr>
            <p:ph idx="1" type="subTitle"/>
          </p:nvPr>
        </p:nvSpPr>
        <p:spPr>
          <a:xfrm>
            <a:off x="323452" y="1361641"/>
            <a:ext cx="11727976" cy="43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32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i="1"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Caixa divertida: quem consegue andar/falar de forma mais engraçada (promover movimentos...)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i="1" sz="3600">
              <a:solidFill>
                <a:srgbClr val="D86CCC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Ver “Desafios” disponível na Ferramenta de Formação Digital</a:t>
            </a:r>
            <a:endParaRPr/>
          </a:p>
          <a:p>
            <a:pPr indent="-114300" lvl="0" marL="114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 </a:t>
            </a:r>
            <a:endParaRPr/>
          </a:p>
          <a:p>
            <a:pPr indent="-114300" lvl="0" marL="114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sz="3600">
                <a:solidFill>
                  <a:srgbClr val="D86CCC"/>
                </a:solidFill>
                <a:highlight>
                  <a:srgbClr val="FFFF00"/>
                </a:highlight>
                <a:latin typeface="Play"/>
                <a:ea typeface="Play"/>
                <a:cs typeface="Play"/>
                <a:sym typeface="Play"/>
              </a:rPr>
              <a:t>UPV to include hyperlink? </a:t>
            </a:r>
            <a:r>
              <a:rPr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800"/>
          </a:p>
        </p:txBody>
      </p:sp>
      <p:sp>
        <p:nvSpPr>
          <p:cNvPr id="128" name="Google Shape;128;p31"/>
          <p:cNvSpPr txBox="1"/>
          <p:nvPr/>
        </p:nvSpPr>
        <p:spPr>
          <a:xfrm>
            <a:off x="232012" y="477651"/>
            <a:ext cx="11518710" cy="8839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r>
              <a:rPr b="1" i="0" sz="4800" u="none" cap="none" strike="noStrike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Exercicios inspiradores</a:t>
            </a:r>
            <a:endParaRPr b="1" i="0" sz="4800" u="none" cap="none" strike="noStrike"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"/>
          <p:cNvSpPr txBox="1"/>
          <p:nvPr>
            <p:ph type="ctrTitle"/>
          </p:nvPr>
        </p:nvSpPr>
        <p:spPr>
          <a:xfrm>
            <a:off x="418531" y="466078"/>
            <a:ext cx="11354937" cy="892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/>
              <a:t> </a:t>
            </a:r>
            <a:r>
              <a:rPr b="1" sz="60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Ação 3. </a:t>
            </a:r>
            <a:r>
              <a:rPr b="1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Reflexão</a:t>
            </a:r>
            <a:endParaRPr b="1"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35" name="Google Shape;135;p10"/>
          <p:cNvSpPr txBox="1"/>
          <p:nvPr>
            <p:ph idx="1" type="subTitle"/>
          </p:nvPr>
        </p:nvSpPr>
        <p:spPr>
          <a:xfrm>
            <a:off x="1523999" y="2086251"/>
            <a:ext cx="9144000" cy="43056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sz="3600"/>
              <a:t>Acha que o que está a acontecer é justo?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sz="3600"/>
              <a:t>Qual é a sensação de estar “na pele” desta pessoa?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sz="3600"/>
              <a:t>O que é que podemos mudar na vida real?</a:t>
            </a:r>
            <a:endParaRPr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"/>
              <a:buNone/>
            </a:pPr>
            <a:r>
              <a:rPr sz="2000"/>
              <a:t>“O apoio da Comissão Europeia à produção desta publicação não constitui uma aprovação do seu conteúdo, que reflete apenas a opinião dos autores, e a Comissão não pode ser responsabilizada por qualquer utilização que possa ser feita da informação nela contida.“</a:t>
            </a:r>
            <a:br>
              <a:rPr/>
            </a:br>
            <a:endParaRPr/>
          </a:p>
        </p:txBody>
      </p:sp>
      <p:pic>
        <p:nvPicPr>
          <p:cNvPr id="141" name="Google Shape;14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3612" y="4562475"/>
            <a:ext cx="3316511" cy="1585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71157" y="4589463"/>
            <a:ext cx="6395258" cy="1341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2024-03-21T16:56:22Z</dcterms:created>
  <dc:creator>Sanja Krsmanovic Tasic</dc:creator>
</cp:coreProperties>
</file>