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embeddedFontLst>
    <p:embeddedFont>
      <p:font typeface="Play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7" roundtripDataSignature="AMtx7midC1mGjXjhjgou3Wm2BZr21xpBz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Play-regular.fntdata"/><Relationship Id="rId14" Type="http://schemas.openxmlformats.org/officeDocument/2006/relationships/slide" Target="slides/slide10.xml"/><Relationship Id="rId17" Type="http://customschemas.google.com/relationships/presentationmetadata" Target="metadata"/><Relationship Id="rId16" Type="http://schemas.openxmlformats.org/officeDocument/2006/relationships/font" Target="fonts/Play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5" name="Google Shape;145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8" name="Google Shape;98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Extensões e Aplicações Atribuir papéis ou personagens aos participantes com base no cenário.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 Incentivar os participantes a encarnarem plenamente os seus papéis, explorando pensamentos, sentimentos e motivações.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   Enfatize a importância de se manter no personagem e responder autenticamente à situação.</a:t>
            </a:r>
            <a:endParaRPr/>
          </a:p>
        </p:txBody>
      </p:sp>
      <p:sp>
        <p:nvSpPr>
          <p:cNvPr id="104" name="Google Shape;104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Incentivar os participantes a improvisar interações e diálogos com base nos seus papéis.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Utilize sugestões, perguntas e desafios para orientar a narrativa e aprofundar o envolvimento. 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Crie oportunidades de conflito, tensão e resolução para fazer avançar a história.</a:t>
            </a:r>
            <a:endParaRPr/>
          </a:p>
        </p:txBody>
      </p:sp>
      <p:sp>
        <p:nvSpPr>
          <p:cNvPr id="111" name="Google Shape;111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Incentivar os participantes a improvisar interações e diálogos com base nos seus papéis.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  Utilize sugestões, perguntas e desafios para orientar a narrativa e aprofundar o envolvimento.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  Crie oportunidades de conflito, tensão e resolução para fazer avançar a história.</a:t>
            </a:r>
            <a:endParaRPr/>
          </a:p>
        </p:txBody>
      </p:sp>
      <p:sp>
        <p:nvSpPr>
          <p:cNvPr id="118" name="Google Shape;118;p2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Incentivar os participantes a improvisar interações e diálogos com base nos seus papéis.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 Utilize sugestões, perguntas e desafios para orientar a narrativa e aprofundar o envolvimento.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 Crie oportunidades de conflito, tensão e resolução para fazer avançar a história.</a:t>
            </a:r>
            <a:endParaRPr/>
          </a:p>
        </p:txBody>
      </p:sp>
      <p:sp>
        <p:nvSpPr>
          <p:cNvPr id="125" name="Google Shape;125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Incentivar os participantes a improvisar interações e diálogos com base nos seus papéis. 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Utilize sugestões, perguntas e desafios para orientar a narrativa e aprofundar o envolvimento.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Crie oportunidades de conflito, tensão e resolução para fazer avançar a história.</a:t>
            </a:r>
            <a:endParaRPr/>
          </a:p>
        </p:txBody>
      </p:sp>
      <p:sp>
        <p:nvSpPr>
          <p:cNvPr id="132" name="Google Shape;132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 Após a experiência de dramatização facilite uma sessão de balanço para processar emoções, pensamentos e aprendizagens.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 Incentive os participantes a partilharem as suas experiências, perceções e questões.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/>
              <a:t> Ligue os temas e questões explorados no processo de dramatização a contextos e aplicações da vida real.</a:t>
            </a:r>
            <a:endParaRPr/>
          </a:p>
        </p:txBody>
      </p:sp>
      <p:sp>
        <p:nvSpPr>
          <p:cNvPr id="139" name="Google Shape;139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335955" y="1986868"/>
            <a:ext cx="11260183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Play"/>
              <a:buNone/>
            </a:pPr>
            <a:r>
              <a:rPr>
                <a:solidFill>
                  <a:srgbClr val="0070C0"/>
                </a:solidFill>
              </a:rPr>
              <a:t>Etapa</a:t>
            </a:r>
            <a:r>
              <a:rPr sz="60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 4.3 </a:t>
            </a:r>
            <a:r>
              <a:rPr>
                <a:solidFill>
                  <a:srgbClr val="0070C0"/>
                </a:solidFill>
              </a:rPr>
              <a:t>A</a:t>
            </a:r>
            <a:r>
              <a:rPr>
                <a:solidFill>
                  <a:srgbClr val="0070C0"/>
                </a:solidFill>
              </a:rPr>
              <a:t> Análise Ativa e Role Playing na criação dos </a:t>
            </a:r>
            <a:r>
              <a:rPr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elementos da história </a:t>
            </a:r>
            <a:endParaRPr/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390" y="97810"/>
            <a:ext cx="2976979" cy="13412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25572" y="97810"/>
            <a:ext cx="6395258" cy="1341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Play"/>
              <a:buNone/>
            </a:pPr>
            <a:r>
              <a:rPr sz="2000"/>
              <a:t>“O apoio da Comissão Europeia à produção desta publicação não constitui uma aprovação do seu conteúdo, que reflete apenas a opinião dos autores, e a Comissão não pode ser responsabilizada por qualquer utilização que possa ser feita da informação nela contida.“</a:t>
            </a:r>
            <a:br>
              <a:rPr/>
            </a:br>
            <a:endParaRPr/>
          </a:p>
        </p:txBody>
      </p:sp>
      <p:pic>
        <p:nvPicPr>
          <p:cNvPr id="148" name="Google Shape;14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3612" y="4562475"/>
            <a:ext cx="3316511" cy="1585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71157" y="4589463"/>
            <a:ext cx="6395258" cy="1341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>
            <p:ph idx="1" type="body"/>
          </p:nvPr>
        </p:nvSpPr>
        <p:spPr>
          <a:xfrm>
            <a:off x="247934" y="851105"/>
            <a:ext cx="11696132" cy="993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sz="3600"/>
              <a:t>Definiu a sua narrativa e definiu as personagens principais</a:t>
            </a:r>
            <a:endParaRPr sz="36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sz="3600"/>
              <a:t>Tempo agora para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sz="3600">
                <a:solidFill>
                  <a:srgbClr val="0070C0"/>
                </a:solidFill>
              </a:rPr>
              <a:t>Criar os elementos da história</a:t>
            </a:r>
            <a:br>
              <a:rPr sz="3600">
                <a:solidFill>
                  <a:srgbClr val="0070C0"/>
                </a:solidFill>
              </a:rPr>
            </a:br>
            <a:br>
              <a:rPr sz="3600">
                <a:solidFill>
                  <a:srgbClr val="0070C0"/>
                </a:solidFill>
              </a:rPr>
            </a:br>
            <a:r>
              <a:rPr sz="3600"/>
              <a:t>Onde e quando se desenrola a ação? O que está a acontecer às personagens durante a história?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sz="3600"/>
              <a:t>O que e como estão os personagens a contar a história, o que fazem ou como se movem?</a:t>
            </a:r>
            <a:endParaRPr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8"/>
          <p:cNvSpPr txBox="1"/>
          <p:nvPr>
            <p:ph idx="1" type="body"/>
          </p:nvPr>
        </p:nvSpPr>
        <p:spPr>
          <a:xfrm>
            <a:off x="247934" y="357243"/>
            <a:ext cx="11696132" cy="43584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sz="3600">
                <a:latin typeface="Play"/>
                <a:ea typeface="Play"/>
                <a:cs typeface="Play"/>
                <a:sym typeface="Play"/>
              </a:rPr>
              <a:t>Vamos usar 2 técnicas : </a:t>
            </a:r>
            <a:r>
              <a:rPr b="1" sz="36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Análise Ativa e Role Playing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36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rtl="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b="1" sz="36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O Role-playing</a:t>
            </a:r>
            <a:r>
              <a:rPr sz="3600">
                <a:latin typeface="Play"/>
                <a:ea typeface="Play"/>
                <a:cs typeface="Play"/>
                <a:sym typeface="Play"/>
              </a:rPr>
              <a:t> é o oposto de desempenhar um papel. Tem como objetivo criar um papel a partir de um problema. Os alunos assumem a responsabilidade de representar diferentes papéis de personagens, em cenários pré-definidos.</a:t>
            </a:r>
            <a:endParaRPr sz="3600">
              <a:latin typeface="Play"/>
              <a:ea typeface="Play"/>
              <a:cs typeface="Play"/>
              <a:sym typeface="Play"/>
            </a:endParaRPr>
          </a:p>
          <a:p>
            <a:pPr indent="0" lvl="0" marL="0" rtl="0" algn="ctr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SzPts val="1800"/>
              <a:buNone/>
            </a:pPr>
            <a:r>
              <a:rPr sz="3600">
                <a:latin typeface="Play"/>
                <a:ea typeface="Play"/>
                <a:cs typeface="Play"/>
                <a:sym typeface="Play"/>
              </a:rPr>
              <a:t>Vamos </a:t>
            </a:r>
            <a:r>
              <a:rPr b="1" sz="36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explorar as circunstâncias propostas através de improvisações consecutivas.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7"/>
          <p:cNvSpPr txBox="1"/>
          <p:nvPr>
            <p:ph type="title"/>
          </p:nvPr>
        </p:nvSpPr>
        <p:spPr>
          <a:xfrm>
            <a:off x="302525" y="1649218"/>
            <a:ext cx="11586950" cy="41841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1515"/>
              <a:buFont typeface="Play"/>
              <a:buNone/>
            </a:pPr>
            <a:r>
              <a:rPr b="1" sz="44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Ação 1. Atribuição de papéis</a:t>
            </a:r>
            <a:br>
              <a:rPr b="1" sz="44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</a:br>
            <a:br>
              <a:rPr b="1" sz="44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</a:br>
            <a:r>
              <a:rPr sz="4400">
                <a:latin typeface="Play"/>
                <a:ea typeface="Play"/>
                <a:cs typeface="Play"/>
                <a:sym typeface="Play"/>
              </a:rPr>
              <a:t>Com base na narrativa e nas personagens já definidas.</a:t>
            </a:r>
            <a:br>
              <a:rPr sz="4400">
                <a:latin typeface="Play"/>
                <a:ea typeface="Play"/>
                <a:cs typeface="Play"/>
                <a:sym typeface="Play"/>
              </a:rPr>
            </a:br>
            <a:r>
              <a:rPr sz="4400">
                <a:latin typeface="Play"/>
                <a:ea typeface="Play"/>
                <a:cs typeface="Play"/>
                <a:sym typeface="Play"/>
              </a:rPr>
              <a:t> Quem és tu na história? </a:t>
            </a:r>
            <a:br>
              <a:rPr sz="4400">
                <a:latin typeface="Play"/>
                <a:ea typeface="Play"/>
                <a:cs typeface="Play"/>
                <a:sym typeface="Play"/>
              </a:rPr>
            </a:br>
            <a:br>
              <a:rPr sz="4400">
                <a:latin typeface="Play"/>
                <a:ea typeface="Play"/>
                <a:cs typeface="Play"/>
                <a:sym typeface="Play"/>
              </a:rPr>
            </a:br>
            <a:r>
              <a:rPr sz="4400">
                <a:latin typeface="Play"/>
                <a:ea typeface="Play"/>
                <a:cs typeface="Play"/>
                <a:sym typeface="Play"/>
              </a:rPr>
              <a:t>Vamos distribuir as personagens entre os membros do nosso grupo</a:t>
            </a:r>
            <a:br>
              <a:rPr>
                <a:latin typeface="Play"/>
                <a:ea typeface="Play"/>
                <a:cs typeface="Play"/>
                <a:sym typeface="Play"/>
              </a:rPr>
            </a:br>
            <a:endParaRPr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107" name="Google Shape;107;p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</a:pPr>
            <a:r>
              <a:rPr sz="2400">
                <a:solidFill>
                  <a:srgbClr val="757575"/>
                </a:solidFill>
              </a:rPr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8"/>
          <p:cNvSpPr txBox="1"/>
          <p:nvPr>
            <p:ph type="ctrTitle"/>
          </p:nvPr>
        </p:nvSpPr>
        <p:spPr>
          <a:xfrm>
            <a:off x="232012" y="477651"/>
            <a:ext cx="11518710" cy="8839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Play"/>
              <a:buNone/>
            </a:pPr>
            <a:r>
              <a:rPr b="1" sz="48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Ação 2. Como é que a personagem se sente?</a:t>
            </a:r>
            <a:endParaRPr/>
          </a:p>
        </p:txBody>
      </p:sp>
      <p:sp>
        <p:nvSpPr>
          <p:cNvPr id="114" name="Google Shape;114;p8"/>
          <p:cNvSpPr txBox="1"/>
          <p:nvPr>
            <p:ph idx="1" type="subTitle"/>
          </p:nvPr>
        </p:nvSpPr>
        <p:spPr>
          <a:xfrm>
            <a:off x="232012" y="1654249"/>
            <a:ext cx="11727976" cy="43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sz="3600"/>
              <a:t>Com base na narrativa e nas personagens já definidas, tente compreender como é que essa pessoa se sente	</a:t>
            </a:r>
            <a:endParaRPr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9"/>
          <p:cNvSpPr txBox="1"/>
          <p:nvPr>
            <p:ph type="ctrTitle"/>
          </p:nvPr>
        </p:nvSpPr>
        <p:spPr>
          <a:xfrm>
            <a:off x="232012" y="919646"/>
            <a:ext cx="11518710" cy="8839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lay"/>
              <a:buNone/>
            </a:pPr>
            <a:r>
              <a:rPr b="1" sz="48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A</a:t>
            </a:r>
            <a:r>
              <a:rPr b="1" sz="4800">
                <a:solidFill>
                  <a:srgbClr val="0070C0"/>
                </a:solidFill>
              </a:rPr>
              <a:t>ção</a:t>
            </a:r>
            <a:r>
              <a:rPr b="1" sz="48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 3. Dos sentimentos ao movimento, às palavras e às frases</a:t>
            </a:r>
            <a:endParaRPr b="1" sz="4800">
              <a:solidFill>
                <a:srgbClr val="0070C0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121" name="Google Shape;121;p29"/>
          <p:cNvSpPr txBox="1"/>
          <p:nvPr>
            <p:ph idx="1" type="subTitle"/>
          </p:nvPr>
        </p:nvSpPr>
        <p:spPr>
          <a:xfrm>
            <a:off x="232012" y="894482"/>
            <a:ext cx="11727976" cy="43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29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129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70"/>
              <a:buNone/>
            </a:pPr>
            <a:r>
              <a:rPr sz="3200"/>
              <a:t>Com base na narrativa e nas personagens já definidas, tentem transformar os seus sentimentos em peças de teatro.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70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70"/>
              <a:buNone/>
            </a:pPr>
            <a:r>
              <a:rPr sz="3200"/>
              <a:t>Partiremos do silêncio, depois passaremos às palavras e, finalmente, às frases	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70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70"/>
              <a:buNone/>
            </a:pPr>
            <a:r>
              <a:rPr sz="3200">
                <a:solidFill>
                  <a:srgbClr val="F2A982"/>
                </a:solidFill>
              </a:rPr>
              <a:t>Recolher as conclusões para construir situações, diálogos e/ou ações como elementos da história</a:t>
            </a:r>
            <a:endParaRPr sz="3200">
              <a:solidFill>
                <a:srgbClr val="F2A982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70"/>
              <a:buNone/>
            </a:pPr>
            <a:r>
              <a:rPr sz="3200"/>
              <a:t>	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"/>
          <p:cNvSpPr txBox="1"/>
          <p:nvPr>
            <p:ph type="ctrTitle"/>
          </p:nvPr>
        </p:nvSpPr>
        <p:spPr>
          <a:xfrm>
            <a:off x="232012" y="477651"/>
            <a:ext cx="11518710" cy="8839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r>
              <a:rPr b="1" sz="48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Exercicios inspiradores</a:t>
            </a:r>
            <a:endParaRPr b="1" sz="4800">
              <a:solidFill>
                <a:srgbClr val="0070C0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128" name="Google Shape;128;p3"/>
          <p:cNvSpPr txBox="1"/>
          <p:nvPr>
            <p:ph idx="1" type="subTitle"/>
          </p:nvPr>
        </p:nvSpPr>
        <p:spPr>
          <a:xfrm>
            <a:off x="441278" y="1879225"/>
            <a:ext cx="11727976" cy="43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2072"/>
              <a:buNone/>
            </a:pPr>
            <a:r>
              <a:rPr i="1" sz="3600">
                <a:solidFill>
                  <a:srgbClr val="D86CCC"/>
                </a:solidFill>
                <a:latin typeface="Play"/>
                <a:ea typeface="Play"/>
                <a:cs typeface="Play"/>
                <a:sym typeface="Play"/>
              </a:rPr>
              <a:t>Como é que a sua personagem reage a... (gestos, caras, expressões...) (pense em 2-3 situações para uma personagem relacionadas com cada categoria</a:t>
            </a:r>
            <a:r>
              <a:rPr/>
              <a:t>)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8108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8108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2072"/>
              <a:buNone/>
            </a:pPr>
            <a:r>
              <a:rPr sz="3600">
                <a:solidFill>
                  <a:srgbClr val="D86CCC"/>
                </a:solidFill>
                <a:latin typeface="Play"/>
                <a:ea typeface="Play"/>
                <a:cs typeface="Play"/>
                <a:sym typeface="Play"/>
              </a:rPr>
              <a:t>Ver “Desafios” disponível na Ferramenta de Formação Digital</a:t>
            </a:r>
            <a:endParaRPr sz="3600">
              <a:solidFill>
                <a:srgbClr val="D86CCC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1081"/>
              <a:buNone/>
            </a:pPr>
            <a:r>
              <a:t/>
            </a:r>
            <a:endParaRPr sz="32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2072"/>
              <a:buNone/>
            </a:pPr>
            <a:r>
              <a:t/>
            </a:r>
            <a:endParaRPr sz="3600">
              <a:solidFill>
                <a:srgbClr val="D86CCC"/>
              </a:solidFill>
              <a:latin typeface="Play"/>
              <a:ea typeface="Play"/>
              <a:cs typeface="Play"/>
              <a:sym typeface="Play"/>
            </a:endParaRPr>
          </a:p>
          <a:p>
            <a:pPr indent="-114300" lvl="0" marL="1143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54054"/>
              <a:buNone/>
            </a:pPr>
            <a:r>
              <a:rPr sz="3600">
                <a:solidFill>
                  <a:srgbClr val="D86CCC"/>
                </a:solidFill>
                <a:latin typeface="Play"/>
                <a:ea typeface="Play"/>
                <a:cs typeface="Play"/>
                <a:sym typeface="Play"/>
              </a:rPr>
              <a:t> </a:t>
            </a:r>
            <a:endParaRPr/>
          </a:p>
          <a:p>
            <a:pPr indent="-114300" lvl="0" marL="1143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54054"/>
              <a:buNone/>
            </a:pPr>
            <a:r>
              <a:rPr sz="3600">
                <a:solidFill>
                  <a:srgbClr val="D86CCC"/>
                </a:solidFill>
                <a:highlight>
                  <a:srgbClr val="FFFF00"/>
                </a:highlight>
                <a:latin typeface="Play"/>
                <a:ea typeface="Play"/>
                <a:cs typeface="Play"/>
                <a:sym typeface="Play"/>
              </a:rPr>
              <a:t>UPV to include hyperlink? </a:t>
            </a:r>
            <a:r>
              <a:rPr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2664"/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"/>
          <p:cNvSpPr txBox="1"/>
          <p:nvPr>
            <p:ph idx="1" type="subTitle"/>
          </p:nvPr>
        </p:nvSpPr>
        <p:spPr>
          <a:xfrm>
            <a:off x="323452" y="1361641"/>
            <a:ext cx="11727976" cy="43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32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i="1" sz="3600">
                <a:solidFill>
                  <a:srgbClr val="D86CCC"/>
                </a:solidFill>
                <a:latin typeface="Play"/>
                <a:ea typeface="Play"/>
                <a:cs typeface="Play"/>
                <a:sym typeface="Play"/>
              </a:rPr>
              <a:t>Caixa divertida: quem consegue andar/falar de forma mais engraçada (promover movimentos...)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i="1" sz="3600">
              <a:solidFill>
                <a:srgbClr val="D86CCC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sz="3600">
                <a:solidFill>
                  <a:srgbClr val="D86CCC"/>
                </a:solidFill>
                <a:latin typeface="Play"/>
                <a:ea typeface="Play"/>
                <a:cs typeface="Play"/>
                <a:sym typeface="Play"/>
              </a:rPr>
              <a:t>Ver “Desafios” disponível na Ferramenta de Formação Digital</a:t>
            </a:r>
            <a:endParaRPr/>
          </a:p>
          <a:p>
            <a:pPr indent="-114300" lvl="0" marL="1143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sz="3600">
                <a:solidFill>
                  <a:srgbClr val="D86CCC"/>
                </a:solidFill>
                <a:latin typeface="Play"/>
                <a:ea typeface="Play"/>
                <a:cs typeface="Play"/>
                <a:sym typeface="Play"/>
              </a:rPr>
              <a:t> </a:t>
            </a:r>
            <a:endParaRPr/>
          </a:p>
          <a:p>
            <a:pPr indent="-114300" lvl="0" marL="1143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sz="3600">
                <a:solidFill>
                  <a:srgbClr val="D86CCC"/>
                </a:solidFill>
                <a:highlight>
                  <a:srgbClr val="FFFF00"/>
                </a:highlight>
                <a:latin typeface="Play"/>
                <a:ea typeface="Play"/>
                <a:cs typeface="Play"/>
                <a:sym typeface="Play"/>
              </a:rPr>
              <a:t>UPV to include hyperlink? </a:t>
            </a:r>
            <a:r>
              <a:rPr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800"/>
          </a:p>
        </p:txBody>
      </p:sp>
      <p:sp>
        <p:nvSpPr>
          <p:cNvPr id="135" name="Google Shape;135;p4"/>
          <p:cNvSpPr txBox="1"/>
          <p:nvPr/>
        </p:nvSpPr>
        <p:spPr>
          <a:xfrm>
            <a:off x="232012" y="477651"/>
            <a:ext cx="11518710" cy="8839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</a:pPr>
            <a:r>
              <a:rPr b="1" i="0" sz="4800" u="none" cap="none" strike="noStrike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Exercicios inspiradores</a:t>
            </a:r>
            <a:endParaRPr b="1" i="0" sz="4800" u="none" cap="none" strike="noStrike">
              <a:solidFill>
                <a:srgbClr val="0070C0"/>
              </a:solidFill>
              <a:latin typeface="Play"/>
              <a:ea typeface="Play"/>
              <a:cs typeface="Play"/>
              <a:sym typeface="Pla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4"/>
          <p:cNvSpPr txBox="1"/>
          <p:nvPr>
            <p:ph type="ctrTitle"/>
          </p:nvPr>
        </p:nvSpPr>
        <p:spPr>
          <a:xfrm>
            <a:off x="418531" y="466078"/>
            <a:ext cx="11354937" cy="892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lay"/>
              <a:buNone/>
            </a:pPr>
            <a:r>
              <a:rPr/>
              <a:t> </a:t>
            </a:r>
            <a:r>
              <a:rPr b="1" sz="6000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Ação 4. </a:t>
            </a:r>
            <a:r>
              <a:rPr b="1">
                <a:solidFill>
                  <a:srgbClr val="0070C0"/>
                </a:solidFill>
                <a:latin typeface="Play"/>
                <a:ea typeface="Play"/>
                <a:cs typeface="Play"/>
                <a:sym typeface="Play"/>
              </a:rPr>
              <a:t>Reflexão</a:t>
            </a:r>
            <a:endParaRPr b="1">
              <a:solidFill>
                <a:srgbClr val="0070C0"/>
              </a:solidFill>
              <a:latin typeface="Play"/>
              <a:ea typeface="Play"/>
              <a:cs typeface="Play"/>
              <a:sym typeface="Play"/>
            </a:endParaRPr>
          </a:p>
        </p:txBody>
      </p:sp>
      <p:sp>
        <p:nvSpPr>
          <p:cNvPr id="142" name="Google Shape;142;p14"/>
          <p:cNvSpPr txBox="1"/>
          <p:nvPr>
            <p:ph idx="1" type="subTitle"/>
          </p:nvPr>
        </p:nvSpPr>
        <p:spPr>
          <a:xfrm>
            <a:off x="1523999" y="2086251"/>
            <a:ext cx="9144000" cy="43056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sz="3600"/>
              <a:t>Acha que o que está a acontecer é justo?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6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sz="3600"/>
              <a:t>Qual é a sensação de estar “na pele” desta pessoa?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6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sz="3600"/>
              <a:t>O que é que podemos mudar na vida real?</a:t>
            </a:r>
            <a:endParaRPr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2024-03-21T16:56:22Z</dcterms:created>
  <dc:creator>Sanja Krsmanovic Tasic</dc:creator>
</cp:coreProperties>
</file>